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anva Sans 1" panose="020B0604020202020204" charset="0"/>
      <p:regular r:id="rId33"/>
    </p:embeddedFont>
    <p:embeddedFont>
      <p:font typeface="Canva Sans 1 Bold" panose="020B0604020202020204" charset="0"/>
      <p:regular r:id="rId34"/>
    </p:embeddedFont>
    <p:embeddedFont>
      <p:font typeface="Canva Sans 1 Bold Italics" panose="020B0604020202020204" charset="0"/>
      <p:regular r:id="rId35"/>
    </p:embeddedFont>
    <p:embeddedFont>
      <p:font typeface="Canva Sans 2" panose="020B0604020202020204" charset="0"/>
      <p:regular r:id="rId36"/>
    </p:embeddedFont>
    <p:embeddedFont>
      <p:font typeface="Canva Sans 2 Bold" panose="020B0604020202020204" charset="0"/>
      <p:regular r:id="rId37"/>
    </p:embeddedFont>
    <p:embeddedFont>
      <p:font typeface="Montserrat Classic" panose="020B0604020202020204" charset="0"/>
      <p:regular r:id="rId38"/>
    </p:embeddedFont>
    <p:embeddedFont>
      <p:font typeface="Montserrat Classic Bold" panose="020B0604020202020204" charset="0"/>
      <p:regular r:id="rId39"/>
    </p:embeddedFont>
    <p:embeddedFont>
      <p:font typeface="Montserrat Extra-Bold" panose="020B0604020202020204" charset="0"/>
      <p:regular r:id="rId40"/>
    </p:embeddedFont>
    <p:embeddedFont>
      <p:font typeface="Montserrat Semi-Bold" panose="020B0604020202020204" charset="0"/>
      <p:regular r:id="rId41"/>
    </p:embeddedFont>
    <p:embeddedFont>
      <p:font typeface="Montserrat Semi-Bold Bold" panose="020B0604020202020204" charset="0"/>
      <p:regular r:id="rId42"/>
    </p:embeddedFont>
    <p:embeddedFont>
      <p:font typeface="Poppins Medium" panose="00000600000000000000" pitchFamily="2"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22" autoAdjust="0"/>
  </p:normalViewPr>
  <p:slideViewPr>
    <p:cSldViewPr>
      <p:cViewPr varScale="1">
        <p:scale>
          <a:sx n="52" d="100"/>
          <a:sy n="52" d="100"/>
        </p:scale>
        <p:origin x="74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mayjn@student.ubc.ca" userId="a68637fd-e364-45ca-9e92-ff0b59dfa9d1" providerId="ADAL" clId="{A4846BC7-B608-4850-899A-BAA60EC2375B}"/>
    <pc:docChg chg="delSld modSld">
      <pc:chgData name="tanmayjn@student.ubc.ca" userId="a68637fd-e364-45ca-9e92-ff0b59dfa9d1" providerId="ADAL" clId="{A4846BC7-B608-4850-899A-BAA60EC2375B}" dt="2023-07-17T15:33:46.291" v="4" actId="47"/>
      <pc:docMkLst>
        <pc:docMk/>
      </pc:docMkLst>
      <pc:sldChg chg="modSp mod">
        <pc:chgData name="tanmayjn@student.ubc.ca" userId="a68637fd-e364-45ca-9e92-ff0b59dfa9d1" providerId="ADAL" clId="{A4846BC7-B608-4850-899A-BAA60EC2375B}" dt="2023-07-17T15:32:59.494" v="3" actId="1076"/>
        <pc:sldMkLst>
          <pc:docMk/>
          <pc:sldMk cId="0" sldId="264"/>
        </pc:sldMkLst>
        <pc:spChg chg="mod">
          <ac:chgData name="tanmayjn@student.ubc.ca" userId="a68637fd-e364-45ca-9e92-ff0b59dfa9d1" providerId="ADAL" clId="{A4846BC7-B608-4850-899A-BAA60EC2375B}" dt="2023-07-17T15:32:59.494" v="3" actId="1076"/>
          <ac:spMkLst>
            <pc:docMk/>
            <pc:sldMk cId="0" sldId="264"/>
            <ac:spMk id="13" creationId="{00000000-0000-0000-0000-000000000000}"/>
          </ac:spMkLst>
        </pc:spChg>
      </pc:sldChg>
      <pc:sldChg chg="del">
        <pc:chgData name="tanmayjn@student.ubc.ca" userId="a68637fd-e364-45ca-9e92-ff0b59dfa9d1" providerId="ADAL" clId="{A4846BC7-B608-4850-899A-BAA60EC2375B}" dt="2023-07-17T15:33:46.291" v="4" actId="47"/>
        <pc:sldMkLst>
          <pc:docMk/>
          <pc:sldMk cId="0"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Everyone, </a:t>
            </a:r>
          </a:p>
          <a:p>
            <a:r>
              <a:rPr lang="en-US"/>
              <a:t>We're team 2 - Cynthia, Emery, Junda, Nurzhan and me, Tanmay. </a:t>
            </a:r>
          </a:p>
          <a:p>
            <a:endParaRPr lang="en-US"/>
          </a:p>
          <a:p>
            <a:r>
              <a:rPr lang="en-US"/>
              <a:t>Do you know which of your top 2 competitors are listed in the top employer's in Canada list? </a:t>
            </a:r>
          </a:p>
          <a:p>
            <a:r>
              <a:rPr lang="en-US"/>
              <a:t>Best Buy Canada, and Canadian Tire. </a:t>
            </a:r>
          </a:p>
          <a:p>
            <a:endParaRPr lang="en-US"/>
          </a:p>
          <a:p>
            <a:r>
              <a:rPr lang="en-US"/>
              <a:t>Do you know why?</a:t>
            </a:r>
          </a:p>
          <a:p>
            <a:r>
              <a:rPr lang="en-US"/>
              <a:t>Because they hire the right talent and then retain them. </a:t>
            </a:r>
          </a:p>
          <a:p>
            <a:endParaRPr lang="en-US"/>
          </a:p>
          <a:p>
            <a:r>
              <a:rPr lang="en-US"/>
              <a:t>Well things are not going so well for CanadaRetail. The revenues are not growing consistently, stores are not hitting targets, employees seem unhappy and diversity related issues. </a:t>
            </a:r>
          </a:p>
          <a:p>
            <a:endParaRPr lang="en-US"/>
          </a:p>
          <a:p>
            <a:r>
              <a:rPr lang="en-US"/>
              <a:t>Our team will walk you through the current state of your company while pointing out some of those issues that we think, if rightly addressed can help improve employability, which is attracting the right talent and retention, retaining that talent. </a:t>
            </a:r>
          </a:p>
          <a:p>
            <a:r>
              <a:rPr lang="en-US"/>
              <a:t>And both these together shall help you improve your performance</a:t>
            </a:r>
          </a:p>
          <a:p>
            <a:r>
              <a:rPr lang="en-US"/>
              <a:t>and GET YOU IN that top employer list!!:)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the budget, create a series of videos to showcase your real employee experience. </a:t>
            </a:r>
          </a:p>
          <a:p>
            <a:endParaRPr lang="en-US"/>
          </a:p>
          <a:p>
            <a:r>
              <a:rPr lang="en-US"/>
              <a:t>The video content should be stories from team members from a range of jobs, departments and backgrounds.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literatures show factors in the enterprise, employee satisfaction and employee characteristics to affect employee turnover.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looked at Pairwise Correlation for select attributes we want to consider when looking into the strategic planning for our HR practice. We included demographic related attributes, such a race, gender, and tenure; pay and personnel related attributes, such as Avg. Hourly Pay and FT/PT Ratio; and financial metric Revenue.</a:t>
            </a:r>
          </a:p>
          <a:p>
            <a:endParaRPr lang="en-US"/>
          </a:p>
          <a:p>
            <a:r>
              <a:rPr lang="en-US"/>
              <a:t>From the chart, we can then pinpoint to a couple highly correlated pairs that we want to further dive into. </a:t>
            </a:r>
          </a:p>
          <a:p>
            <a:endParaRPr lang="en-US"/>
          </a:p>
          <a:p>
            <a:r>
              <a:rPr lang="en-US"/>
              <a:t>Through these correlation pairs we were able to identify two issues.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issue is regarding attracting talent.</a:t>
            </a:r>
          </a:p>
          <a:p>
            <a:endParaRPr lang="en-US"/>
          </a:p>
          <a:p>
            <a:r>
              <a:rPr lang="en-US"/>
              <a:t>From the high positive correlation between White Manager Ratio and White Employee Ratio, we identified an issue of Like-Me Bias (Similar-to-Me Bias). It is a known bias that people tend to unconsciously hire individuals that are similar to themselves. These similarities include but are not limited to race, gender, nationality, career history, educational background. In our case, race is an issue for Like-Me Bias.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second issue with identified from the Pairwise Correlation table is related to retaining talent.</a:t>
            </a:r>
          </a:p>
          <a:p>
            <a:endParaRPr lang="en-US"/>
          </a:p>
          <a:p>
            <a:r>
              <a:rPr lang="en-US"/>
              <a:t>From the negative correlation between Female Employee Ratio and FT/PT Ratio, we identified an issue with Gender Bias.</a:t>
            </a:r>
          </a:p>
          <a:p>
            <a:r>
              <a:rPr lang="en-US"/>
              <a:t>In our case, this could be due to stereotypes of women tending to be more family oriented and hence less job committed, which could be a concern for turnover. This bias might be the cause for the negative correlation between Female Employee Ratio and FT/PT Ratio. However, as an evidence against this bias, we can see from our Pairwise Correlation chart that Female Employee Ratio and Tenure is positively correlated.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Salesmen salary in the industry: commissions, performance bonuses, benefits</a:t>
            </a:r>
          </a:p>
          <a:p>
            <a:r>
              <a:rPr lang="en-US"/>
              <a:t>- Sales Associate salary at Best Buy - 60% fixed base, 40% additional payout</a:t>
            </a:r>
          </a:p>
          <a:p>
            <a:r>
              <a:rPr lang="en-US"/>
              <a:t>- Of 591 stores, max of 27.9% hit the Revenue Target; average in other months - 6.4%</a:t>
            </a:r>
          </a:p>
          <a:p>
            <a:r>
              <a:rPr lang="en-US"/>
              <a:t>- Stores that didn't hit the Revenue Target have a higher Voluntary Turnover and Layoffs rates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categorized stores based on their diversity ratios and found that - </a:t>
            </a:r>
          </a:p>
          <a:p>
            <a:r>
              <a:rPr lang="en-US"/>
              <a:t>1. that turnover rate is more for less diverse groups. </a:t>
            </a:r>
          </a:p>
          <a:p>
            <a:endParaRPr lang="en-US"/>
          </a:p>
          <a:p>
            <a:r>
              <a:rPr lang="en-US"/>
              <a:t>2. We also see a similar pattern when we look at stores with least revenues and majority of them had less diversity. </a:t>
            </a:r>
          </a:p>
          <a:p>
            <a:endParaRPr lang="en-US"/>
          </a:p>
          <a:p>
            <a:r>
              <a:rPr lang="en-US"/>
              <a:t>However, we clearly see here that average revenues are relatively higher for more diverse groups. </a:t>
            </a:r>
          </a:p>
          <a:p>
            <a:endParaRPr lang="en-US"/>
          </a:p>
          <a:p>
            <a:endParaRPr lang="en-US"/>
          </a:p>
          <a:p>
            <a:endParaRPr lang="en-US"/>
          </a:p>
          <a:p>
            <a:endParaRPr lang="en-US"/>
          </a:p>
          <a:p>
            <a:endParaRPr lang="en-US"/>
          </a:p>
          <a:p>
            <a:endParaRPr lang="en-US"/>
          </a:p>
          <a:p>
            <a:r>
              <a:rPr lang="en-US"/>
              <a:t>----------------------------------</a:t>
            </a:r>
          </a:p>
          <a:p>
            <a:r>
              <a:rPr lang="en-US"/>
              <a:t>Both these findings encourage hiring and retaining of more diverse groups, both from a cultural and financial pov.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McKinsey &amp; Company research on Diversity:</a:t>
            </a:r>
          </a:p>
          <a:p>
            <a:endParaRPr lang="en-US"/>
          </a:p>
          <a:p>
            <a:r>
              <a:rPr lang="en-US"/>
              <a:t>- There exists a statistically significant relationship between a more diverse team and financial performance</a:t>
            </a:r>
          </a:p>
          <a:p>
            <a:r>
              <a:rPr lang="en-US"/>
              <a:t>- Diversity fosters innovation, creativity, employee satisfaction, collaboration and loyalty. Also, it reduces conflicts b/w groups</a:t>
            </a:r>
          </a:p>
          <a:p>
            <a:r>
              <a:rPr lang="en-US"/>
              <a:t>- Companies could benefit from improving racial/ethnic, gender, sexual diversity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 used to specifically test which factors affect employee turnover in our company.</a:t>
            </a:r>
          </a:p>
          <a:p>
            <a:r>
              <a:rPr lang="en-US"/>
              <a:t>- Enterprise factors: work-life balance, culture fit, salary, reward fairness, and performance fairness</a:t>
            </a:r>
          </a:p>
          <a:p>
            <a:r>
              <a:rPr lang="en-US"/>
              <a:t>- Employee satisfaction: respect, development, and  goals</a:t>
            </a:r>
          </a:p>
          <a:p>
            <a:r>
              <a:rPr lang="en-US"/>
              <a:t>- Employee characteristics: cognitive ability, extraversion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-Pay special attention to employees in specific gender and race groups.</a:t>
            </a:r>
          </a:p>
          <a:p>
            <a:r>
              <a:rPr lang="en-US"/>
              <a:t>-Differences in turnover of employees in different gender and race level may be driven by inequalities in salary, work-life balance, and fairness of feedback.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7.jpeg"/><Relationship Id="rId2" Type="http://schemas.openxmlformats.org/officeDocument/2006/relationships/slideLayout" Target="../slideLayouts/slideLayout7.xml"/><Relationship Id="rId1" Type="http://schemas.openxmlformats.org/officeDocument/2006/relationships/video" Target="https://www.youtube.com/watch?v=dg58bgNU-1Y" TargetMode="External"/><Relationship Id="rId6" Type="http://schemas.openxmlformats.org/officeDocument/2006/relationships/image" Target="../media/image46.jpeg"/><Relationship Id="rId5" Type="http://schemas.openxmlformats.org/officeDocument/2006/relationships/image" Target="../media/image45.sv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B2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0800000">
            <a:off x="7937219" y="-669233"/>
            <a:ext cx="10359532" cy="8971354"/>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4" name="Group 4"/>
          <p:cNvGrpSpPr>
            <a:grpSpLocks noChangeAspect="1"/>
          </p:cNvGrpSpPr>
          <p:nvPr/>
        </p:nvGrpSpPr>
        <p:grpSpPr>
          <a:xfrm>
            <a:off x="10222091" y="-669233"/>
            <a:ext cx="10365986" cy="8976944"/>
            <a:chOff x="0" y="0"/>
            <a:chExt cx="6350000" cy="5499100"/>
          </a:xfrm>
        </p:grpSpPr>
        <p:sp>
          <p:nvSpPr>
            <p:cNvPr id="5" name="Freeform 5"/>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14929" r="-14929"/>
              </a:stretch>
            </a:blipFill>
          </p:spPr>
          <p:txBody>
            <a:bodyPr/>
            <a:lstStyle/>
            <a:p>
              <a:endParaRPr lang="en-IN"/>
            </a:p>
          </p:txBody>
        </p:sp>
      </p:grpSp>
      <p:grpSp>
        <p:nvGrpSpPr>
          <p:cNvPr id="6" name="Group 6"/>
          <p:cNvGrpSpPr>
            <a:grpSpLocks noChangeAspect="1"/>
          </p:cNvGrpSpPr>
          <p:nvPr/>
        </p:nvGrpSpPr>
        <p:grpSpPr>
          <a:xfrm rot="-10800000">
            <a:off x="5657738" y="-669233"/>
            <a:ext cx="3058340" cy="264852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8" name="Group 8"/>
          <p:cNvGrpSpPr>
            <a:grpSpLocks noChangeAspect="1"/>
          </p:cNvGrpSpPr>
          <p:nvPr/>
        </p:nvGrpSpPr>
        <p:grpSpPr>
          <a:xfrm>
            <a:off x="7186908" y="0"/>
            <a:ext cx="2285553" cy="1979289"/>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grpSp>
        <p:nvGrpSpPr>
          <p:cNvPr id="10" name="Group 10"/>
          <p:cNvGrpSpPr>
            <a:grpSpLocks noChangeAspect="1"/>
          </p:cNvGrpSpPr>
          <p:nvPr/>
        </p:nvGrpSpPr>
        <p:grpSpPr>
          <a:xfrm>
            <a:off x="13116985" y="6328422"/>
            <a:ext cx="2285553" cy="1979289"/>
            <a:chOff x="0" y="0"/>
            <a:chExt cx="6350000" cy="5499100"/>
          </a:xfrm>
        </p:grpSpPr>
        <p:sp>
          <p:nvSpPr>
            <p:cNvPr id="11" name="Freeform 11"/>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grpSp>
        <p:nvGrpSpPr>
          <p:cNvPr id="12" name="Group 12"/>
          <p:cNvGrpSpPr>
            <a:grpSpLocks noChangeAspect="1"/>
          </p:cNvGrpSpPr>
          <p:nvPr/>
        </p:nvGrpSpPr>
        <p:grpSpPr>
          <a:xfrm rot="-10800000">
            <a:off x="15402538" y="8307711"/>
            <a:ext cx="2285553" cy="1979289"/>
            <a:chOff x="0" y="0"/>
            <a:chExt cx="6350000" cy="5499100"/>
          </a:xfrm>
        </p:grpSpPr>
        <p:sp>
          <p:nvSpPr>
            <p:cNvPr id="13" name="Freeform 1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14" name="Group 14"/>
          <p:cNvGrpSpPr>
            <a:grpSpLocks noChangeAspect="1"/>
          </p:cNvGrpSpPr>
          <p:nvPr/>
        </p:nvGrpSpPr>
        <p:grpSpPr>
          <a:xfrm rot="-10800000">
            <a:off x="13116985" y="8307711"/>
            <a:ext cx="2285553" cy="1979289"/>
            <a:chOff x="0" y="0"/>
            <a:chExt cx="6350000" cy="5499100"/>
          </a:xfrm>
        </p:grpSpPr>
        <p:sp>
          <p:nvSpPr>
            <p:cNvPr id="15" name="Freeform 15"/>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16" name="Group 16"/>
          <p:cNvGrpSpPr>
            <a:grpSpLocks noChangeAspect="1"/>
          </p:cNvGrpSpPr>
          <p:nvPr/>
        </p:nvGrpSpPr>
        <p:grpSpPr>
          <a:xfrm>
            <a:off x="13874328" y="8307711"/>
            <a:ext cx="3061511" cy="2651269"/>
            <a:chOff x="0" y="0"/>
            <a:chExt cx="6350000" cy="5499100"/>
          </a:xfrm>
        </p:grpSpPr>
        <p:sp>
          <p:nvSpPr>
            <p:cNvPr id="17" name="Freeform 17"/>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grpSp>
        <p:nvGrpSpPr>
          <p:cNvPr id="18" name="Group 18"/>
          <p:cNvGrpSpPr>
            <a:grpSpLocks noChangeAspect="1"/>
          </p:cNvGrpSpPr>
          <p:nvPr/>
        </p:nvGrpSpPr>
        <p:grpSpPr>
          <a:xfrm>
            <a:off x="15405084" y="6328422"/>
            <a:ext cx="2285553" cy="1979289"/>
            <a:chOff x="0" y="0"/>
            <a:chExt cx="6350000" cy="5499100"/>
          </a:xfrm>
        </p:grpSpPr>
        <p:sp>
          <p:nvSpPr>
            <p:cNvPr id="19" name="Freeform 1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sp>
        <p:nvSpPr>
          <p:cNvPr id="20" name="AutoShape 20"/>
          <p:cNvSpPr/>
          <p:nvPr/>
        </p:nvSpPr>
        <p:spPr>
          <a:xfrm rot="5396021">
            <a:off x="-3071815" y="5133975"/>
            <a:ext cx="8229606" cy="0"/>
          </a:xfrm>
          <a:prstGeom prst="line">
            <a:avLst/>
          </a:prstGeom>
          <a:ln w="19050" cap="flat">
            <a:solidFill>
              <a:srgbClr val="E01E37"/>
            </a:solidFill>
            <a:prstDash val="solid"/>
            <a:headEnd type="none" w="sm" len="sm"/>
            <a:tailEnd type="none" w="sm" len="sm"/>
          </a:ln>
        </p:spPr>
        <p:txBody>
          <a:bodyPr/>
          <a:lstStyle/>
          <a:p>
            <a:endParaRPr lang="en-IN"/>
          </a:p>
        </p:txBody>
      </p:sp>
      <p:grpSp>
        <p:nvGrpSpPr>
          <p:cNvPr id="21" name="Group 21"/>
          <p:cNvGrpSpPr>
            <a:grpSpLocks noChangeAspect="1"/>
          </p:cNvGrpSpPr>
          <p:nvPr/>
        </p:nvGrpSpPr>
        <p:grpSpPr>
          <a:xfrm>
            <a:off x="17688092" y="6322832"/>
            <a:ext cx="2285553" cy="1979289"/>
            <a:chOff x="0" y="0"/>
            <a:chExt cx="6350000" cy="5499100"/>
          </a:xfrm>
        </p:grpSpPr>
        <p:sp>
          <p:nvSpPr>
            <p:cNvPr id="22" name="Freeform 22"/>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alpha val="49804"/>
              </a:srgbClr>
            </a:solidFill>
          </p:spPr>
          <p:txBody>
            <a:bodyPr/>
            <a:lstStyle/>
            <a:p>
              <a:endParaRPr lang="en-IN"/>
            </a:p>
          </p:txBody>
        </p:sp>
      </p:grpSp>
      <p:sp>
        <p:nvSpPr>
          <p:cNvPr id="23" name="TextBox 23"/>
          <p:cNvSpPr txBox="1"/>
          <p:nvPr/>
        </p:nvSpPr>
        <p:spPr>
          <a:xfrm>
            <a:off x="1148578" y="3787942"/>
            <a:ext cx="8735074" cy="1060451"/>
          </a:xfrm>
          <a:prstGeom prst="rect">
            <a:avLst/>
          </a:prstGeom>
        </p:spPr>
        <p:txBody>
          <a:bodyPr lIns="0" tIns="0" rIns="0" bIns="0" rtlCol="0" anchor="t">
            <a:spAutoFit/>
          </a:bodyPr>
          <a:lstStyle/>
          <a:p>
            <a:pPr>
              <a:lnSpc>
                <a:spcPts val="8000"/>
              </a:lnSpc>
            </a:pPr>
            <a:r>
              <a:rPr lang="en-US" sz="8000">
                <a:solidFill>
                  <a:srgbClr val="B20505"/>
                </a:solidFill>
                <a:latin typeface="Montserrat Extra-Bold"/>
              </a:rPr>
              <a:t>CANADARETAIL</a:t>
            </a:r>
          </a:p>
        </p:txBody>
      </p:sp>
      <p:sp>
        <p:nvSpPr>
          <p:cNvPr id="24" name="TextBox 24"/>
          <p:cNvSpPr txBox="1"/>
          <p:nvPr/>
        </p:nvSpPr>
        <p:spPr>
          <a:xfrm>
            <a:off x="1148578" y="4842042"/>
            <a:ext cx="8982209" cy="660400"/>
          </a:xfrm>
          <a:prstGeom prst="rect">
            <a:avLst/>
          </a:prstGeom>
        </p:spPr>
        <p:txBody>
          <a:bodyPr lIns="0" tIns="0" rIns="0" bIns="0" rtlCol="0" anchor="t">
            <a:spAutoFit/>
          </a:bodyPr>
          <a:lstStyle/>
          <a:p>
            <a:pPr>
              <a:lnSpc>
                <a:spcPts val="5000"/>
              </a:lnSpc>
            </a:pPr>
            <a:r>
              <a:rPr lang="en-US" sz="5000">
                <a:solidFill>
                  <a:srgbClr val="FFFFFF"/>
                </a:solidFill>
                <a:latin typeface="Montserrat Extra-Bold"/>
              </a:rPr>
              <a:t>STRATEGIC HR PLANNING</a:t>
            </a:r>
          </a:p>
        </p:txBody>
      </p:sp>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187" y="989645"/>
            <a:ext cx="1215546" cy="1475624"/>
          </a:xfrm>
          <a:prstGeom prst="rect">
            <a:avLst/>
          </a:prstGeom>
        </p:spPr>
      </p:pic>
      <p:sp>
        <p:nvSpPr>
          <p:cNvPr id="26" name="TextBox 26"/>
          <p:cNvSpPr txBox="1"/>
          <p:nvPr/>
        </p:nvSpPr>
        <p:spPr>
          <a:xfrm>
            <a:off x="2665579" y="1293087"/>
            <a:ext cx="3514235" cy="889987"/>
          </a:xfrm>
          <a:prstGeom prst="rect">
            <a:avLst/>
          </a:prstGeom>
        </p:spPr>
        <p:txBody>
          <a:bodyPr lIns="0" tIns="0" rIns="0" bIns="0" rtlCol="0" anchor="t">
            <a:spAutoFit/>
          </a:bodyPr>
          <a:lstStyle/>
          <a:p>
            <a:pPr>
              <a:lnSpc>
                <a:spcPts val="3625"/>
              </a:lnSpc>
            </a:pPr>
            <a:r>
              <a:rPr lang="en-US" sz="2589" dirty="0">
                <a:solidFill>
                  <a:srgbClr val="FFFFFF"/>
                </a:solidFill>
                <a:latin typeface="Montserrat Semi-Bold"/>
              </a:rPr>
              <a:t>People </a:t>
            </a:r>
          </a:p>
          <a:p>
            <a:pPr>
              <a:lnSpc>
                <a:spcPts val="3625"/>
              </a:lnSpc>
            </a:pPr>
            <a:r>
              <a:rPr lang="en-US" sz="2589" dirty="0">
                <a:solidFill>
                  <a:srgbClr val="FFFFFF"/>
                </a:solidFill>
                <a:latin typeface="Montserrat Semi-Bold"/>
              </a:rPr>
              <a:t>Analytics</a:t>
            </a:r>
          </a:p>
        </p:txBody>
      </p:sp>
      <p:sp>
        <p:nvSpPr>
          <p:cNvPr id="27" name="TextBox 27"/>
          <p:cNvSpPr txBox="1"/>
          <p:nvPr/>
        </p:nvSpPr>
        <p:spPr>
          <a:xfrm>
            <a:off x="1163644" y="6906729"/>
            <a:ext cx="8305972" cy="677301"/>
          </a:xfrm>
          <a:prstGeom prst="rect">
            <a:avLst/>
          </a:prstGeom>
        </p:spPr>
        <p:txBody>
          <a:bodyPr lIns="0" tIns="0" rIns="0" bIns="0" rtlCol="0" anchor="t">
            <a:spAutoFit/>
          </a:bodyPr>
          <a:lstStyle/>
          <a:p>
            <a:pPr algn="just">
              <a:lnSpc>
                <a:spcPts val="2752"/>
              </a:lnSpc>
            </a:pPr>
            <a:r>
              <a:rPr lang="en-US" sz="1966" dirty="0">
                <a:solidFill>
                  <a:srgbClr val="FFFFFF"/>
                </a:solidFill>
                <a:latin typeface="Montserrat Classic"/>
              </a:rPr>
              <a:t>Presented by -</a:t>
            </a:r>
          </a:p>
          <a:p>
            <a:pPr algn="just">
              <a:lnSpc>
                <a:spcPts val="2752"/>
              </a:lnSpc>
            </a:pPr>
            <a:r>
              <a:rPr lang="en-US" sz="1966" dirty="0">
                <a:solidFill>
                  <a:srgbClr val="FFFFFF"/>
                </a:solidFill>
                <a:latin typeface="Montserrat Classic"/>
              </a:rPr>
              <a:t>Tanmay Jain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95912" y="0"/>
            <a:ext cx="4591825" cy="1087782"/>
            <a:chOff x="0" y="0"/>
            <a:chExt cx="1878396" cy="444983"/>
          </a:xfrm>
        </p:grpSpPr>
        <p:sp>
          <p:nvSpPr>
            <p:cNvPr id="3" name="Freeform 3"/>
            <p:cNvSpPr/>
            <p:nvPr/>
          </p:nvSpPr>
          <p:spPr>
            <a:xfrm>
              <a:off x="0" y="0"/>
              <a:ext cx="1878396" cy="444983"/>
            </a:xfrm>
            <a:custGeom>
              <a:avLst/>
              <a:gdLst/>
              <a:ahLst/>
              <a:cxnLst/>
              <a:rect l="l" t="t" r="r" b="b"/>
              <a:pathLst>
                <a:path w="1878396" h="444983">
                  <a:moveTo>
                    <a:pt x="203200" y="0"/>
                  </a:moveTo>
                  <a:lnTo>
                    <a:pt x="1878396" y="0"/>
                  </a:lnTo>
                  <a:lnTo>
                    <a:pt x="1675196" y="444983"/>
                  </a:lnTo>
                  <a:lnTo>
                    <a:pt x="0" y="444983"/>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46735" y="9806628"/>
            <a:ext cx="14801428" cy="1352066"/>
            <a:chOff x="0" y="0"/>
            <a:chExt cx="6673452" cy="609600"/>
          </a:xfrm>
        </p:grpSpPr>
        <p:sp>
          <p:nvSpPr>
            <p:cNvPr id="6" name="Freeform 6"/>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B20505"/>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270460" y="9806628"/>
            <a:ext cx="15018297" cy="1352066"/>
            <a:chOff x="0" y="0"/>
            <a:chExt cx="6771231" cy="609600"/>
          </a:xfrm>
        </p:grpSpPr>
        <p:sp>
          <p:nvSpPr>
            <p:cNvPr id="9" name="Freeform 9"/>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171717"/>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3359" y="2778000"/>
            <a:ext cx="15930806" cy="1966829"/>
            <a:chOff x="0" y="0"/>
            <a:chExt cx="4195768" cy="518012"/>
          </a:xfrm>
        </p:grpSpPr>
        <p:sp>
          <p:nvSpPr>
            <p:cNvPr id="12" name="Freeform 12"/>
            <p:cNvSpPr/>
            <p:nvPr/>
          </p:nvSpPr>
          <p:spPr>
            <a:xfrm>
              <a:off x="0" y="0"/>
              <a:ext cx="4195768" cy="518012"/>
            </a:xfrm>
            <a:custGeom>
              <a:avLst/>
              <a:gdLst/>
              <a:ahLst/>
              <a:cxnLst/>
              <a:rect l="l" t="t" r="r" b="b"/>
              <a:pathLst>
                <a:path w="4195768" h="518012">
                  <a:moveTo>
                    <a:pt x="24785" y="0"/>
                  </a:moveTo>
                  <a:lnTo>
                    <a:pt x="4170983" y="0"/>
                  </a:lnTo>
                  <a:cubicBezTo>
                    <a:pt x="4177557" y="0"/>
                    <a:pt x="4183861" y="2611"/>
                    <a:pt x="4188509" y="7259"/>
                  </a:cubicBezTo>
                  <a:cubicBezTo>
                    <a:pt x="4193157" y="11907"/>
                    <a:pt x="4195768" y="18211"/>
                    <a:pt x="4195768" y="24785"/>
                  </a:cubicBezTo>
                  <a:lnTo>
                    <a:pt x="4195768" y="493228"/>
                  </a:lnTo>
                  <a:cubicBezTo>
                    <a:pt x="4195768" y="506916"/>
                    <a:pt x="4184672" y="518012"/>
                    <a:pt x="4170983" y="518012"/>
                  </a:cubicBezTo>
                  <a:lnTo>
                    <a:pt x="24785" y="518012"/>
                  </a:lnTo>
                  <a:cubicBezTo>
                    <a:pt x="11096" y="518012"/>
                    <a:pt x="0" y="506916"/>
                    <a:pt x="0" y="493228"/>
                  </a:cubicBezTo>
                  <a:lnTo>
                    <a:pt x="0" y="24785"/>
                  </a:lnTo>
                  <a:cubicBezTo>
                    <a:pt x="0" y="11096"/>
                    <a:pt x="11096" y="0"/>
                    <a:pt x="24785" y="0"/>
                  </a:cubicBezTo>
                  <a:close/>
                </a:path>
              </a:pathLst>
            </a:custGeom>
            <a:solidFill>
              <a:srgbClr val="000000">
                <a:alpha val="0"/>
              </a:srgbClr>
            </a:solidFill>
            <a:ln w="85725">
              <a:solidFill>
                <a:srgbClr val="231E1F"/>
              </a:solidFill>
            </a:ln>
          </p:spPr>
          <p:txBody>
            <a:bodyPr/>
            <a:lstStyle/>
            <a:p>
              <a:endParaRPr lang="en-I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659445" y="3218489"/>
            <a:ext cx="15217540" cy="1057275"/>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Canva Sans 1"/>
              </a:rPr>
              <a:t>A research by McKinsey found that Diversity improves employee </a:t>
            </a:r>
            <a:r>
              <a:rPr lang="en-US" sz="2999">
                <a:solidFill>
                  <a:srgbClr val="B80000"/>
                </a:solidFill>
                <a:latin typeface="Canva Sans 1 Bold"/>
              </a:rPr>
              <a:t>satisfaction </a:t>
            </a:r>
            <a:r>
              <a:rPr lang="en-US" sz="2999">
                <a:solidFill>
                  <a:srgbClr val="000000"/>
                </a:solidFill>
                <a:latin typeface="Canva Sans 1"/>
              </a:rPr>
              <a:t>and decreases </a:t>
            </a:r>
            <a:r>
              <a:rPr lang="en-US" sz="2999">
                <a:solidFill>
                  <a:srgbClr val="B80000"/>
                </a:solidFill>
                <a:latin typeface="Canva Sans 1 Bold"/>
              </a:rPr>
              <a:t>conflicts </a:t>
            </a:r>
            <a:r>
              <a:rPr lang="en-US" sz="2999">
                <a:solidFill>
                  <a:srgbClr val="000000"/>
                </a:solidFill>
                <a:latin typeface="Canva Sans 1"/>
              </a:rPr>
              <a:t>between teams, boosting </a:t>
            </a:r>
            <a:r>
              <a:rPr lang="en-US" sz="2999">
                <a:solidFill>
                  <a:srgbClr val="B80000"/>
                </a:solidFill>
                <a:latin typeface="Canva Sans 1 Bold"/>
              </a:rPr>
              <a:t>collaboration </a:t>
            </a:r>
            <a:r>
              <a:rPr lang="en-US" sz="2999">
                <a:solidFill>
                  <a:srgbClr val="000000"/>
                </a:solidFill>
                <a:latin typeface="Canva Sans 1"/>
              </a:rPr>
              <a:t>and </a:t>
            </a:r>
            <a:r>
              <a:rPr lang="en-US" sz="2999">
                <a:solidFill>
                  <a:srgbClr val="B80000"/>
                </a:solidFill>
                <a:latin typeface="Canva Sans 1 Bold"/>
              </a:rPr>
              <a:t>loyalty</a:t>
            </a:r>
          </a:p>
        </p:txBody>
      </p:sp>
      <p:sp>
        <p:nvSpPr>
          <p:cNvPr id="15" name="TextBox 15"/>
          <p:cNvSpPr txBox="1"/>
          <p:nvPr/>
        </p:nvSpPr>
        <p:spPr>
          <a:xfrm>
            <a:off x="2596080" y="49557"/>
            <a:ext cx="4221560" cy="103822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Montserrat Classic Bold"/>
              </a:rPr>
              <a:t>Diversity</a:t>
            </a:r>
          </a:p>
        </p:txBody>
      </p:sp>
      <p:sp>
        <p:nvSpPr>
          <p:cNvPr id="16" name="TextBox 16"/>
          <p:cNvSpPr txBox="1"/>
          <p:nvPr/>
        </p:nvSpPr>
        <p:spPr>
          <a:xfrm>
            <a:off x="2993208" y="1030632"/>
            <a:ext cx="15294792"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Extra-Bold"/>
              </a:rPr>
              <a:t>Why Diversity matters? How Diversity affects Performance?</a:t>
            </a:r>
          </a:p>
        </p:txBody>
      </p:sp>
      <p:grpSp>
        <p:nvGrpSpPr>
          <p:cNvPr id="17" name="Group 17"/>
          <p:cNvGrpSpPr/>
          <p:nvPr/>
        </p:nvGrpSpPr>
        <p:grpSpPr>
          <a:xfrm>
            <a:off x="6087938" y="2333523"/>
            <a:ext cx="6421444" cy="888954"/>
            <a:chOff x="0" y="0"/>
            <a:chExt cx="8943948" cy="1238157"/>
          </a:xfrm>
        </p:grpSpPr>
        <p:sp>
          <p:nvSpPr>
            <p:cNvPr id="18" name="Freeform 18"/>
            <p:cNvSpPr/>
            <p:nvPr/>
          </p:nvSpPr>
          <p:spPr>
            <a:xfrm>
              <a:off x="0" y="0"/>
              <a:ext cx="8943948" cy="1238157"/>
            </a:xfrm>
            <a:custGeom>
              <a:avLst/>
              <a:gdLst/>
              <a:ahLst/>
              <a:cxnLst/>
              <a:rect l="l" t="t" r="r" b="b"/>
              <a:pathLst>
                <a:path w="8943948" h="1238157">
                  <a:moveTo>
                    <a:pt x="8819488" y="1238157"/>
                  </a:moveTo>
                  <a:lnTo>
                    <a:pt x="124460" y="1238157"/>
                  </a:lnTo>
                  <a:cubicBezTo>
                    <a:pt x="55880" y="1238157"/>
                    <a:pt x="0" y="1182277"/>
                    <a:pt x="0" y="1113697"/>
                  </a:cubicBezTo>
                  <a:lnTo>
                    <a:pt x="0" y="124460"/>
                  </a:lnTo>
                  <a:cubicBezTo>
                    <a:pt x="0" y="55880"/>
                    <a:pt x="55880" y="0"/>
                    <a:pt x="124460" y="0"/>
                  </a:cubicBezTo>
                  <a:lnTo>
                    <a:pt x="8819488" y="0"/>
                  </a:lnTo>
                  <a:cubicBezTo>
                    <a:pt x="8888068" y="0"/>
                    <a:pt x="8943948" y="55880"/>
                    <a:pt x="8943948" y="124460"/>
                  </a:cubicBezTo>
                  <a:lnTo>
                    <a:pt x="8943948" y="1113697"/>
                  </a:lnTo>
                  <a:cubicBezTo>
                    <a:pt x="8943948" y="1182277"/>
                    <a:pt x="8888068" y="1238157"/>
                    <a:pt x="8819488" y="1238157"/>
                  </a:cubicBezTo>
                  <a:close/>
                </a:path>
              </a:pathLst>
            </a:custGeom>
            <a:solidFill>
              <a:srgbClr val="5D0606"/>
            </a:solidFill>
          </p:spPr>
          <p:txBody>
            <a:bodyPr/>
            <a:lstStyle/>
            <a:p>
              <a:endParaRPr lang="en-IN"/>
            </a:p>
          </p:txBody>
        </p:sp>
      </p:grpSp>
      <p:sp>
        <p:nvSpPr>
          <p:cNvPr id="19" name="TextBox 19"/>
          <p:cNvSpPr txBox="1"/>
          <p:nvPr/>
        </p:nvSpPr>
        <p:spPr>
          <a:xfrm>
            <a:off x="6331162" y="2340993"/>
            <a:ext cx="5934994"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Collaboration &amp; Loyalty</a:t>
            </a:r>
          </a:p>
        </p:txBody>
      </p:sp>
      <p:grpSp>
        <p:nvGrpSpPr>
          <p:cNvPr id="20" name="Group 20"/>
          <p:cNvGrpSpPr/>
          <p:nvPr/>
        </p:nvGrpSpPr>
        <p:grpSpPr>
          <a:xfrm>
            <a:off x="1173834" y="5417905"/>
            <a:ext cx="15930806" cy="2847199"/>
            <a:chOff x="0" y="0"/>
            <a:chExt cx="4195768" cy="749879"/>
          </a:xfrm>
        </p:grpSpPr>
        <p:sp>
          <p:nvSpPr>
            <p:cNvPr id="21" name="Freeform 21"/>
            <p:cNvSpPr/>
            <p:nvPr/>
          </p:nvSpPr>
          <p:spPr>
            <a:xfrm>
              <a:off x="0" y="0"/>
              <a:ext cx="4195768" cy="749879"/>
            </a:xfrm>
            <a:custGeom>
              <a:avLst/>
              <a:gdLst/>
              <a:ahLst/>
              <a:cxnLst/>
              <a:rect l="l" t="t" r="r" b="b"/>
              <a:pathLst>
                <a:path w="4195768" h="749879">
                  <a:moveTo>
                    <a:pt x="24785" y="0"/>
                  </a:moveTo>
                  <a:lnTo>
                    <a:pt x="4170983" y="0"/>
                  </a:lnTo>
                  <a:cubicBezTo>
                    <a:pt x="4177557" y="0"/>
                    <a:pt x="4183861" y="2611"/>
                    <a:pt x="4188509" y="7259"/>
                  </a:cubicBezTo>
                  <a:cubicBezTo>
                    <a:pt x="4193157" y="11907"/>
                    <a:pt x="4195768" y="18211"/>
                    <a:pt x="4195768" y="24785"/>
                  </a:cubicBezTo>
                  <a:lnTo>
                    <a:pt x="4195768" y="725095"/>
                  </a:lnTo>
                  <a:cubicBezTo>
                    <a:pt x="4195768" y="738783"/>
                    <a:pt x="4184672" y="749879"/>
                    <a:pt x="4170983" y="749879"/>
                  </a:cubicBezTo>
                  <a:lnTo>
                    <a:pt x="24785" y="749879"/>
                  </a:lnTo>
                  <a:cubicBezTo>
                    <a:pt x="11096" y="749879"/>
                    <a:pt x="0" y="738783"/>
                    <a:pt x="0" y="725095"/>
                  </a:cubicBezTo>
                  <a:lnTo>
                    <a:pt x="0" y="24785"/>
                  </a:lnTo>
                  <a:cubicBezTo>
                    <a:pt x="0" y="11096"/>
                    <a:pt x="11096" y="0"/>
                    <a:pt x="24785" y="0"/>
                  </a:cubicBezTo>
                  <a:close/>
                </a:path>
              </a:pathLst>
            </a:custGeom>
            <a:solidFill>
              <a:srgbClr val="000000">
                <a:alpha val="0"/>
              </a:srgbClr>
            </a:solidFill>
            <a:ln w="85725">
              <a:solidFill>
                <a:srgbClr val="231E1F"/>
              </a:solidFill>
            </a:ln>
          </p:spPr>
          <p:txBody>
            <a:bodyPr/>
            <a:lstStyle/>
            <a:p>
              <a:endParaRPr lang="en-IN"/>
            </a:p>
          </p:txBody>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9445" y="5871907"/>
            <a:ext cx="15208015" cy="2105025"/>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Canva Sans 1"/>
              </a:rPr>
              <a:t>The same research found a statistically significant connection between diversity and financial performance - more </a:t>
            </a:r>
            <a:r>
              <a:rPr lang="en-US" sz="2999">
                <a:solidFill>
                  <a:srgbClr val="B80000"/>
                </a:solidFill>
                <a:latin typeface="Canva Sans 1 Bold"/>
              </a:rPr>
              <a:t>gender</a:t>
            </a:r>
            <a:r>
              <a:rPr lang="en-US" sz="2999">
                <a:solidFill>
                  <a:srgbClr val="000000"/>
                </a:solidFill>
                <a:latin typeface="Canva Sans 1"/>
              </a:rPr>
              <a:t> diverse companies were </a:t>
            </a:r>
            <a:r>
              <a:rPr lang="en-US" sz="2999">
                <a:solidFill>
                  <a:srgbClr val="B80000"/>
                </a:solidFill>
                <a:latin typeface="Canva Sans 1 Bold"/>
              </a:rPr>
              <a:t>15% more likely</a:t>
            </a:r>
            <a:r>
              <a:rPr lang="en-US" sz="2999">
                <a:solidFill>
                  <a:srgbClr val="000000"/>
                </a:solidFill>
                <a:latin typeface="Canva Sans 1"/>
              </a:rPr>
              <a:t> and more </a:t>
            </a:r>
            <a:r>
              <a:rPr lang="en-US" sz="2999">
                <a:solidFill>
                  <a:srgbClr val="B80000"/>
                </a:solidFill>
                <a:latin typeface="Canva Sans 1 Bold"/>
              </a:rPr>
              <a:t>racial/ethnic</a:t>
            </a:r>
            <a:r>
              <a:rPr lang="en-US" sz="2999">
                <a:solidFill>
                  <a:srgbClr val="000000"/>
                </a:solidFill>
                <a:latin typeface="Canva Sans 1"/>
              </a:rPr>
              <a:t> diverse companies were </a:t>
            </a:r>
            <a:r>
              <a:rPr lang="en-US" sz="2999">
                <a:solidFill>
                  <a:srgbClr val="B80000"/>
                </a:solidFill>
                <a:latin typeface="Canva Sans 1 Bold"/>
              </a:rPr>
              <a:t>35% more likely</a:t>
            </a:r>
            <a:r>
              <a:rPr lang="en-US" sz="2999">
                <a:solidFill>
                  <a:srgbClr val="000000"/>
                </a:solidFill>
                <a:latin typeface="Canva Sans 1"/>
              </a:rPr>
              <a:t> to have </a:t>
            </a:r>
            <a:r>
              <a:rPr lang="en-US" sz="2999">
                <a:solidFill>
                  <a:srgbClr val="B80000"/>
                </a:solidFill>
                <a:latin typeface="Canva Sans 1 Bold"/>
              </a:rPr>
              <a:t>financial returns</a:t>
            </a:r>
            <a:r>
              <a:rPr lang="en-US" sz="2999">
                <a:solidFill>
                  <a:srgbClr val="000000"/>
                </a:solidFill>
                <a:latin typeface="Canva Sans 1"/>
              </a:rPr>
              <a:t> than national industry median </a:t>
            </a:r>
          </a:p>
        </p:txBody>
      </p:sp>
      <p:grpSp>
        <p:nvGrpSpPr>
          <p:cNvPr id="24" name="Group 24"/>
          <p:cNvGrpSpPr/>
          <p:nvPr/>
        </p:nvGrpSpPr>
        <p:grpSpPr>
          <a:xfrm>
            <a:off x="6123824" y="4973429"/>
            <a:ext cx="6330621" cy="888954"/>
            <a:chOff x="0" y="0"/>
            <a:chExt cx="8817448" cy="1238157"/>
          </a:xfrm>
        </p:grpSpPr>
        <p:sp>
          <p:nvSpPr>
            <p:cNvPr id="25" name="Freeform 25"/>
            <p:cNvSpPr/>
            <p:nvPr/>
          </p:nvSpPr>
          <p:spPr>
            <a:xfrm>
              <a:off x="0" y="0"/>
              <a:ext cx="8817448" cy="1238157"/>
            </a:xfrm>
            <a:custGeom>
              <a:avLst/>
              <a:gdLst/>
              <a:ahLst/>
              <a:cxnLst/>
              <a:rect l="l" t="t" r="r" b="b"/>
              <a:pathLst>
                <a:path w="8817448" h="1238157">
                  <a:moveTo>
                    <a:pt x="8692988" y="1238157"/>
                  </a:moveTo>
                  <a:lnTo>
                    <a:pt x="124460" y="1238157"/>
                  </a:lnTo>
                  <a:cubicBezTo>
                    <a:pt x="55880" y="1238157"/>
                    <a:pt x="0" y="1182277"/>
                    <a:pt x="0" y="1113697"/>
                  </a:cubicBezTo>
                  <a:lnTo>
                    <a:pt x="0" y="124460"/>
                  </a:lnTo>
                  <a:cubicBezTo>
                    <a:pt x="0" y="55880"/>
                    <a:pt x="55880" y="0"/>
                    <a:pt x="124460" y="0"/>
                  </a:cubicBezTo>
                  <a:lnTo>
                    <a:pt x="8692988" y="0"/>
                  </a:lnTo>
                  <a:cubicBezTo>
                    <a:pt x="8761568" y="0"/>
                    <a:pt x="8817448" y="55880"/>
                    <a:pt x="8817448" y="124460"/>
                  </a:cubicBezTo>
                  <a:lnTo>
                    <a:pt x="8817448" y="1113697"/>
                  </a:lnTo>
                  <a:cubicBezTo>
                    <a:pt x="8817448" y="1182277"/>
                    <a:pt x="8761568" y="1238157"/>
                    <a:pt x="8692988" y="1238157"/>
                  </a:cubicBezTo>
                  <a:close/>
                </a:path>
              </a:pathLst>
            </a:custGeom>
            <a:solidFill>
              <a:srgbClr val="5D0606"/>
            </a:solidFill>
          </p:spPr>
          <p:txBody>
            <a:bodyPr/>
            <a:lstStyle/>
            <a:p>
              <a:endParaRPr lang="en-IN"/>
            </a:p>
          </p:txBody>
        </p:sp>
      </p:grpSp>
      <p:sp>
        <p:nvSpPr>
          <p:cNvPr id="26" name="TextBox 26"/>
          <p:cNvSpPr txBox="1"/>
          <p:nvPr/>
        </p:nvSpPr>
        <p:spPr>
          <a:xfrm>
            <a:off x="6423619" y="4980898"/>
            <a:ext cx="5640207"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Better Performance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1B2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4600">
            <a:off x="14531808" y="8305780"/>
            <a:ext cx="2887031" cy="2500169"/>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4" name="Group 4"/>
          <p:cNvGrpSpPr>
            <a:grpSpLocks noChangeAspect="1"/>
          </p:cNvGrpSpPr>
          <p:nvPr/>
        </p:nvGrpSpPr>
        <p:grpSpPr>
          <a:xfrm>
            <a:off x="11374448" y="4299864"/>
            <a:ext cx="6913552" cy="5987136"/>
            <a:chOff x="0" y="0"/>
            <a:chExt cx="6350000" cy="5499100"/>
          </a:xfrm>
        </p:grpSpPr>
        <p:sp>
          <p:nvSpPr>
            <p:cNvPr id="5" name="Freeform 5"/>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stretch>
                <a:fillRect t="-53964"/>
              </a:stretch>
            </a:blipFill>
          </p:spPr>
          <p:txBody>
            <a:bodyPr/>
            <a:lstStyle/>
            <a:p>
              <a:endParaRPr lang="en-IN"/>
            </a:p>
          </p:txBody>
        </p:sp>
      </p:grpSp>
      <p:grpSp>
        <p:nvGrpSpPr>
          <p:cNvPr id="6" name="Group 6"/>
          <p:cNvGrpSpPr>
            <a:grpSpLocks noChangeAspect="1"/>
          </p:cNvGrpSpPr>
          <p:nvPr/>
        </p:nvGrpSpPr>
        <p:grpSpPr>
          <a:xfrm rot="-10800000">
            <a:off x="9088894" y="0"/>
            <a:ext cx="4965201" cy="4299864"/>
            <a:chOff x="0" y="0"/>
            <a:chExt cx="6350000" cy="5499100"/>
          </a:xfrm>
        </p:grpSpPr>
        <p:sp>
          <p:nvSpPr>
            <p:cNvPr id="7" name="Freeform 7"/>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b="-73210"/>
              </a:stretch>
            </a:blipFill>
          </p:spPr>
          <p:txBody>
            <a:bodyPr/>
            <a:lstStyle/>
            <a:p>
              <a:endParaRPr lang="en-IN"/>
            </a:p>
          </p:txBody>
        </p:sp>
      </p:grpSp>
      <p:grpSp>
        <p:nvGrpSpPr>
          <p:cNvPr id="8" name="Group 8"/>
          <p:cNvGrpSpPr>
            <a:grpSpLocks noChangeAspect="1"/>
          </p:cNvGrpSpPr>
          <p:nvPr/>
        </p:nvGrpSpPr>
        <p:grpSpPr>
          <a:xfrm rot="-10800000">
            <a:off x="9088894" y="4299864"/>
            <a:ext cx="2285553" cy="1979289"/>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10" name="Group 10"/>
          <p:cNvGrpSpPr>
            <a:grpSpLocks noChangeAspect="1"/>
          </p:cNvGrpSpPr>
          <p:nvPr/>
        </p:nvGrpSpPr>
        <p:grpSpPr>
          <a:xfrm>
            <a:off x="10231671" y="4299864"/>
            <a:ext cx="2285553" cy="1979289"/>
            <a:chOff x="0" y="0"/>
            <a:chExt cx="6350000" cy="5499100"/>
          </a:xfrm>
        </p:grpSpPr>
        <p:sp>
          <p:nvSpPr>
            <p:cNvPr id="11" name="Freeform 11"/>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sp>
        <p:nvSpPr>
          <p:cNvPr id="12" name="AutoShape 12"/>
          <p:cNvSpPr/>
          <p:nvPr/>
        </p:nvSpPr>
        <p:spPr>
          <a:xfrm rot="3609236">
            <a:off x="12495723" y="763102"/>
            <a:ext cx="3545058" cy="0"/>
          </a:xfrm>
          <a:prstGeom prst="line">
            <a:avLst/>
          </a:prstGeom>
          <a:ln w="19050" cap="rnd">
            <a:solidFill>
              <a:srgbClr val="FFFFFF"/>
            </a:solidFill>
            <a:prstDash val="solid"/>
            <a:headEnd type="none" w="sm" len="sm"/>
            <a:tailEnd type="none" w="sm" len="sm"/>
          </a:ln>
        </p:spPr>
        <p:txBody>
          <a:bodyPr/>
          <a:lstStyle/>
          <a:p>
            <a:endParaRPr lang="en-IN"/>
          </a:p>
        </p:txBody>
      </p:sp>
      <p:sp>
        <p:nvSpPr>
          <p:cNvPr id="13" name="TextBox 13"/>
          <p:cNvSpPr txBox="1"/>
          <p:nvPr/>
        </p:nvSpPr>
        <p:spPr>
          <a:xfrm>
            <a:off x="1335171" y="3491503"/>
            <a:ext cx="7475828" cy="1368424"/>
          </a:xfrm>
          <a:prstGeom prst="rect">
            <a:avLst/>
          </a:prstGeom>
        </p:spPr>
        <p:txBody>
          <a:bodyPr lIns="0" tIns="0" rIns="0" bIns="0" rtlCol="0" anchor="t">
            <a:spAutoFit/>
          </a:bodyPr>
          <a:lstStyle/>
          <a:p>
            <a:pPr algn="just">
              <a:lnSpc>
                <a:spcPts val="11200"/>
              </a:lnSpc>
            </a:pPr>
            <a:r>
              <a:rPr lang="en-US" sz="8000">
                <a:solidFill>
                  <a:srgbClr val="FFFFFF"/>
                </a:solidFill>
                <a:latin typeface="Montserrat Semi-Bold Bold"/>
              </a:rPr>
              <a:t> INSIGHTS</a:t>
            </a:r>
          </a:p>
        </p:txBody>
      </p:sp>
      <p:sp>
        <p:nvSpPr>
          <p:cNvPr id="14" name="AutoShape 14"/>
          <p:cNvSpPr/>
          <p:nvPr/>
        </p:nvSpPr>
        <p:spPr>
          <a:xfrm rot="5396021">
            <a:off x="-3071815" y="5133975"/>
            <a:ext cx="8229606" cy="0"/>
          </a:xfrm>
          <a:prstGeom prst="line">
            <a:avLst/>
          </a:prstGeom>
          <a:ln w="19050" cap="flat">
            <a:solidFill>
              <a:srgbClr val="E01E37"/>
            </a:solidFill>
            <a:prstDash val="solid"/>
            <a:headEnd type="none" w="sm" len="sm"/>
            <a:tailEnd type="none" w="sm" len="sm"/>
          </a:ln>
        </p:spPr>
        <p:txBody>
          <a:bodyPr/>
          <a:lstStyle/>
          <a:p>
            <a:endParaRPr lang="en-IN"/>
          </a:p>
        </p:txBody>
      </p:sp>
      <p:sp>
        <p:nvSpPr>
          <p:cNvPr id="15" name="AutoShape 15"/>
          <p:cNvSpPr/>
          <p:nvPr/>
        </p:nvSpPr>
        <p:spPr>
          <a:xfrm rot="3608911">
            <a:off x="9990824" y="9015447"/>
            <a:ext cx="3674340" cy="0"/>
          </a:xfrm>
          <a:prstGeom prst="line">
            <a:avLst/>
          </a:prstGeom>
          <a:ln w="19050" cap="rnd">
            <a:solidFill>
              <a:srgbClr val="FFFFFF"/>
            </a:solidFill>
            <a:prstDash val="solid"/>
            <a:headEnd type="none" w="sm" len="sm"/>
            <a:tailEnd type="none" w="sm" len="sm"/>
          </a:ln>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95912" y="0"/>
            <a:ext cx="4591825" cy="1087782"/>
            <a:chOff x="0" y="0"/>
            <a:chExt cx="1878396" cy="444983"/>
          </a:xfrm>
        </p:grpSpPr>
        <p:sp>
          <p:nvSpPr>
            <p:cNvPr id="3" name="Freeform 3"/>
            <p:cNvSpPr/>
            <p:nvPr/>
          </p:nvSpPr>
          <p:spPr>
            <a:xfrm>
              <a:off x="0" y="0"/>
              <a:ext cx="1878396" cy="444983"/>
            </a:xfrm>
            <a:custGeom>
              <a:avLst/>
              <a:gdLst/>
              <a:ahLst/>
              <a:cxnLst/>
              <a:rect l="l" t="t" r="r" b="b"/>
              <a:pathLst>
                <a:path w="1878396" h="444983">
                  <a:moveTo>
                    <a:pt x="203200" y="0"/>
                  </a:moveTo>
                  <a:lnTo>
                    <a:pt x="1878396" y="0"/>
                  </a:lnTo>
                  <a:lnTo>
                    <a:pt x="1675196" y="444983"/>
                  </a:lnTo>
                  <a:lnTo>
                    <a:pt x="0" y="444983"/>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46735" y="9806628"/>
            <a:ext cx="14801428" cy="1352066"/>
            <a:chOff x="0" y="0"/>
            <a:chExt cx="6673452" cy="609600"/>
          </a:xfrm>
        </p:grpSpPr>
        <p:sp>
          <p:nvSpPr>
            <p:cNvPr id="6" name="Freeform 6"/>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B20505"/>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270460" y="9806628"/>
            <a:ext cx="15018297" cy="1352066"/>
            <a:chOff x="0" y="0"/>
            <a:chExt cx="6771231" cy="609600"/>
          </a:xfrm>
        </p:grpSpPr>
        <p:sp>
          <p:nvSpPr>
            <p:cNvPr id="9" name="Freeform 9"/>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171717"/>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54547" y="2407297"/>
            <a:ext cx="15930806" cy="1966829"/>
            <a:chOff x="0" y="0"/>
            <a:chExt cx="4195768" cy="518012"/>
          </a:xfrm>
        </p:grpSpPr>
        <p:sp>
          <p:nvSpPr>
            <p:cNvPr id="12" name="Freeform 12"/>
            <p:cNvSpPr/>
            <p:nvPr/>
          </p:nvSpPr>
          <p:spPr>
            <a:xfrm>
              <a:off x="0" y="0"/>
              <a:ext cx="4195768" cy="518012"/>
            </a:xfrm>
            <a:custGeom>
              <a:avLst/>
              <a:gdLst/>
              <a:ahLst/>
              <a:cxnLst/>
              <a:rect l="l" t="t" r="r" b="b"/>
              <a:pathLst>
                <a:path w="4195768" h="518012">
                  <a:moveTo>
                    <a:pt x="24785" y="0"/>
                  </a:moveTo>
                  <a:lnTo>
                    <a:pt x="4170983" y="0"/>
                  </a:lnTo>
                  <a:cubicBezTo>
                    <a:pt x="4177557" y="0"/>
                    <a:pt x="4183861" y="2611"/>
                    <a:pt x="4188509" y="7259"/>
                  </a:cubicBezTo>
                  <a:cubicBezTo>
                    <a:pt x="4193157" y="11907"/>
                    <a:pt x="4195768" y="18211"/>
                    <a:pt x="4195768" y="24785"/>
                  </a:cubicBezTo>
                  <a:lnTo>
                    <a:pt x="4195768" y="493228"/>
                  </a:lnTo>
                  <a:cubicBezTo>
                    <a:pt x="4195768" y="506916"/>
                    <a:pt x="4184672" y="518012"/>
                    <a:pt x="4170983" y="518012"/>
                  </a:cubicBezTo>
                  <a:lnTo>
                    <a:pt x="24785" y="518012"/>
                  </a:lnTo>
                  <a:cubicBezTo>
                    <a:pt x="11096" y="518012"/>
                    <a:pt x="0" y="506916"/>
                    <a:pt x="0" y="493228"/>
                  </a:cubicBezTo>
                  <a:lnTo>
                    <a:pt x="0" y="24785"/>
                  </a:lnTo>
                  <a:cubicBezTo>
                    <a:pt x="0" y="11096"/>
                    <a:pt x="11096" y="0"/>
                    <a:pt x="24785" y="0"/>
                  </a:cubicBezTo>
                  <a:close/>
                </a:path>
              </a:pathLst>
            </a:custGeom>
            <a:solidFill>
              <a:srgbClr val="000000">
                <a:alpha val="0"/>
              </a:srgbClr>
            </a:solidFill>
            <a:ln w="85725">
              <a:solidFill>
                <a:srgbClr val="231E1F"/>
              </a:solidFill>
            </a:ln>
          </p:spPr>
          <p:txBody>
            <a:bodyPr/>
            <a:lstStyle/>
            <a:p>
              <a:endParaRPr lang="en-I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466272" y="2847786"/>
            <a:ext cx="15217540" cy="1057275"/>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Canva Sans 1"/>
              </a:rPr>
              <a:t>Better </a:t>
            </a:r>
            <a:r>
              <a:rPr lang="en-US" sz="2999">
                <a:solidFill>
                  <a:srgbClr val="B80000"/>
                </a:solidFill>
                <a:latin typeface="Canva Sans 1 Bold"/>
              </a:rPr>
              <a:t>work life balance</a:t>
            </a:r>
            <a:r>
              <a:rPr lang="en-US" sz="2999">
                <a:solidFill>
                  <a:srgbClr val="000000"/>
                </a:solidFill>
                <a:latin typeface="Canva Sans 1"/>
              </a:rPr>
              <a:t>, </a:t>
            </a:r>
            <a:r>
              <a:rPr lang="en-US" sz="2999">
                <a:solidFill>
                  <a:srgbClr val="B80000"/>
                </a:solidFill>
                <a:latin typeface="Canva Sans 1 Bold"/>
              </a:rPr>
              <a:t>culture fit</a:t>
            </a:r>
            <a:r>
              <a:rPr lang="en-US" sz="2999">
                <a:solidFill>
                  <a:srgbClr val="000000"/>
                </a:solidFill>
                <a:latin typeface="Canva Sans 1"/>
              </a:rPr>
              <a:t>, </a:t>
            </a:r>
            <a:r>
              <a:rPr lang="en-US" sz="2999">
                <a:solidFill>
                  <a:srgbClr val="B80000"/>
                </a:solidFill>
                <a:latin typeface="Canva Sans 1 Bold"/>
              </a:rPr>
              <a:t>salary</a:t>
            </a:r>
            <a:r>
              <a:rPr lang="en-US" sz="2999">
                <a:solidFill>
                  <a:srgbClr val="000000"/>
                </a:solidFill>
                <a:latin typeface="Canva Sans 1"/>
              </a:rPr>
              <a:t>, </a:t>
            </a:r>
            <a:r>
              <a:rPr lang="en-US" sz="2999">
                <a:solidFill>
                  <a:srgbClr val="B80000"/>
                </a:solidFill>
                <a:latin typeface="Canva Sans 1 Bold"/>
              </a:rPr>
              <a:t>reward fairness</a:t>
            </a:r>
            <a:r>
              <a:rPr lang="en-US" sz="2999">
                <a:solidFill>
                  <a:srgbClr val="000000"/>
                </a:solidFill>
                <a:latin typeface="Canva Sans 1"/>
              </a:rPr>
              <a:t> and </a:t>
            </a:r>
            <a:r>
              <a:rPr lang="en-US" sz="2999">
                <a:solidFill>
                  <a:srgbClr val="B80000"/>
                </a:solidFill>
                <a:latin typeface="Canva Sans 1 Bold"/>
              </a:rPr>
              <a:t>performance fairness</a:t>
            </a:r>
            <a:r>
              <a:rPr lang="en-US" sz="2999">
                <a:solidFill>
                  <a:srgbClr val="000000"/>
                </a:solidFill>
                <a:latin typeface="Canva Sans 1"/>
              </a:rPr>
              <a:t> help reduce turnover rate of employee.</a:t>
            </a:r>
          </a:p>
        </p:txBody>
      </p:sp>
      <p:grpSp>
        <p:nvGrpSpPr>
          <p:cNvPr id="15" name="Group 15"/>
          <p:cNvGrpSpPr/>
          <p:nvPr/>
        </p:nvGrpSpPr>
        <p:grpSpPr>
          <a:xfrm>
            <a:off x="5959125" y="1962820"/>
            <a:ext cx="6421444" cy="888954"/>
            <a:chOff x="0" y="0"/>
            <a:chExt cx="8943948" cy="1238157"/>
          </a:xfrm>
        </p:grpSpPr>
        <p:sp>
          <p:nvSpPr>
            <p:cNvPr id="16" name="Freeform 16"/>
            <p:cNvSpPr/>
            <p:nvPr/>
          </p:nvSpPr>
          <p:spPr>
            <a:xfrm>
              <a:off x="0" y="0"/>
              <a:ext cx="8943948" cy="1238157"/>
            </a:xfrm>
            <a:custGeom>
              <a:avLst/>
              <a:gdLst/>
              <a:ahLst/>
              <a:cxnLst/>
              <a:rect l="l" t="t" r="r" b="b"/>
              <a:pathLst>
                <a:path w="8943948" h="1238157">
                  <a:moveTo>
                    <a:pt x="8819488" y="1238157"/>
                  </a:moveTo>
                  <a:lnTo>
                    <a:pt x="124460" y="1238157"/>
                  </a:lnTo>
                  <a:cubicBezTo>
                    <a:pt x="55880" y="1238157"/>
                    <a:pt x="0" y="1182277"/>
                    <a:pt x="0" y="1113697"/>
                  </a:cubicBezTo>
                  <a:lnTo>
                    <a:pt x="0" y="124460"/>
                  </a:lnTo>
                  <a:cubicBezTo>
                    <a:pt x="0" y="55880"/>
                    <a:pt x="55880" y="0"/>
                    <a:pt x="124460" y="0"/>
                  </a:cubicBezTo>
                  <a:lnTo>
                    <a:pt x="8819488" y="0"/>
                  </a:lnTo>
                  <a:cubicBezTo>
                    <a:pt x="8888068" y="0"/>
                    <a:pt x="8943948" y="55880"/>
                    <a:pt x="8943948" y="124460"/>
                  </a:cubicBezTo>
                  <a:lnTo>
                    <a:pt x="8943948" y="1113697"/>
                  </a:lnTo>
                  <a:cubicBezTo>
                    <a:pt x="8943948" y="1182277"/>
                    <a:pt x="8888068" y="1238157"/>
                    <a:pt x="8819488" y="1238157"/>
                  </a:cubicBezTo>
                  <a:close/>
                </a:path>
              </a:pathLst>
            </a:custGeom>
            <a:solidFill>
              <a:srgbClr val="5D0606"/>
            </a:solidFill>
          </p:spPr>
          <p:txBody>
            <a:bodyPr/>
            <a:lstStyle/>
            <a:p>
              <a:endParaRPr lang="en-IN"/>
            </a:p>
          </p:txBody>
        </p:sp>
      </p:grpSp>
      <p:sp>
        <p:nvSpPr>
          <p:cNvPr id="17" name="TextBox 17"/>
          <p:cNvSpPr txBox="1"/>
          <p:nvPr/>
        </p:nvSpPr>
        <p:spPr>
          <a:xfrm>
            <a:off x="6202350" y="1970290"/>
            <a:ext cx="5934994"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Enterprise Factors</a:t>
            </a:r>
          </a:p>
        </p:txBody>
      </p:sp>
      <p:grpSp>
        <p:nvGrpSpPr>
          <p:cNvPr id="18" name="Group 18"/>
          <p:cNvGrpSpPr/>
          <p:nvPr/>
        </p:nvGrpSpPr>
        <p:grpSpPr>
          <a:xfrm>
            <a:off x="1054547" y="5047203"/>
            <a:ext cx="15930806" cy="1994060"/>
            <a:chOff x="0" y="0"/>
            <a:chExt cx="4195768" cy="525184"/>
          </a:xfrm>
        </p:grpSpPr>
        <p:sp>
          <p:nvSpPr>
            <p:cNvPr id="19" name="Freeform 19"/>
            <p:cNvSpPr/>
            <p:nvPr/>
          </p:nvSpPr>
          <p:spPr>
            <a:xfrm>
              <a:off x="0" y="0"/>
              <a:ext cx="4195768" cy="525184"/>
            </a:xfrm>
            <a:custGeom>
              <a:avLst/>
              <a:gdLst/>
              <a:ahLst/>
              <a:cxnLst/>
              <a:rect l="l" t="t" r="r" b="b"/>
              <a:pathLst>
                <a:path w="4195768" h="525184">
                  <a:moveTo>
                    <a:pt x="24785" y="0"/>
                  </a:moveTo>
                  <a:lnTo>
                    <a:pt x="4170983" y="0"/>
                  </a:lnTo>
                  <a:cubicBezTo>
                    <a:pt x="4177557" y="0"/>
                    <a:pt x="4183861" y="2611"/>
                    <a:pt x="4188509" y="7259"/>
                  </a:cubicBezTo>
                  <a:cubicBezTo>
                    <a:pt x="4193157" y="11907"/>
                    <a:pt x="4195768" y="18211"/>
                    <a:pt x="4195768" y="24785"/>
                  </a:cubicBezTo>
                  <a:lnTo>
                    <a:pt x="4195768" y="500400"/>
                  </a:lnTo>
                  <a:cubicBezTo>
                    <a:pt x="4195768" y="514088"/>
                    <a:pt x="4184672" y="525184"/>
                    <a:pt x="4170983" y="525184"/>
                  </a:cubicBezTo>
                  <a:lnTo>
                    <a:pt x="24785" y="525184"/>
                  </a:lnTo>
                  <a:cubicBezTo>
                    <a:pt x="11096" y="525184"/>
                    <a:pt x="0" y="514088"/>
                    <a:pt x="0" y="500400"/>
                  </a:cubicBezTo>
                  <a:lnTo>
                    <a:pt x="0" y="24785"/>
                  </a:lnTo>
                  <a:cubicBezTo>
                    <a:pt x="0" y="11096"/>
                    <a:pt x="11096" y="0"/>
                    <a:pt x="24785" y="0"/>
                  </a:cubicBezTo>
                  <a:close/>
                </a:path>
              </a:pathLst>
            </a:custGeom>
            <a:solidFill>
              <a:srgbClr val="000000">
                <a:alpha val="0"/>
              </a:srgbClr>
            </a:solidFill>
            <a:ln w="85725">
              <a:solidFill>
                <a:srgbClr val="231E1F"/>
              </a:solidFill>
            </a:ln>
          </p:spPr>
          <p:txBody>
            <a:bodyPr/>
            <a:lstStyle/>
            <a:p>
              <a:endParaRPr lang="en-IN"/>
            </a:p>
          </p:txBody>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411437" y="5501204"/>
            <a:ext cx="15327210" cy="1057275"/>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Canva Sans 1"/>
              </a:rPr>
              <a:t>More </a:t>
            </a:r>
            <a:r>
              <a:rPr lang="en-US" sz="2999">
                <a:solidFill>
                  <a:srgbClr val="B80000"/>
                </a:solidFill>
                <a:latin typeface="Canva Sans 1 Bold"/>
              </a:rPr>
              <a:t>respect</a:t>
            </a:r>
            <a:r>
              <a:rPr lang="en-US" sz="2999">
                <a:solidFill>
                  <a:srgbClr val="000000"/>
                </a:solidFill>
                <a:latin typeface="Canva Sans 1"/>
              </a:rPr>
              <a:t>, better </a:t>
            </a:r>
            <a:r>
              <a:rPr lang="en-US" sz="2999">
                <a:solidFill>
                  <a:srgbClr val="B80000"/>
                </a:solidFill>
                <a:latin typeface="Canva Sans 1 Bold"/>
              </a:rPr>
              <a:t>development</a:t>
            </a:r>
            <a:r>
              <a:rPr lang="en-US" sz="2999">
                <a:solidFill>
                  <a:srgbClr val="B80000"/>
                </a:solidFill>
                <a:latin typeface="Canva Sans 1"/>
              </a:rPr>
              <a:t> </a:t>
            </a:r>
            <a:r>
              <a:rPr lang="en-US" sz="2999">
                <a:solidFill>
                  <a:srgbClr val="000000"/>
                </a:solidFill>
                <a:latin typeface="Canva Sans 1"/>
              </a:rPr>
              <a:t>opportunities and  more clear understanding of the</a:t>
            </a:r>
            <a:r>
              <a:rPr lang="en-US" sz="2999">
                <a:solidFill>
                  <a:srgbClr val="B80000"/>
                </a:solidFill>
                <a:latin typeface="Canva Sans 1"/>
              </a:rPr>
              <a:t> </a:t>
            </a:r>
            <a:r>
              <a:rPr lang="en-US" sz="2999">
                <a:solidFill>
                  <a:srgbClr val="B80000"/>
                </a:solidFill>
                <a:latin typeface="Canva Sans 1 Bold"/>
              </a:rPr>
              <a:t>goals</a:t>
            </a:r>
            <a:r>
              <a:rPr lang="en-US" sz="2999">
                <a:solidFill>
                  <a:srgbClr val="000000"/>
                </a:solidFill>
                <a:latin typeface="Canva Sans 1"/>
              </a:rPr>
              <a:t> help reduce the turnover rate of employees.</a:t>
            </a:r>
          </a:p>
        </p:txBody>
      </p:sp>
      <p:grpSp>
        <p:nvGrpSpPr>
          <p:cNvPr id="22" name="Group 22"/>
          <p:cNvGrpSpPr/>
          <p:nvPr/>
        </p:nvGrpSpPr>
        <p:grpSpPr>
          <a:xfrm>
            <a:off x="6004537" y="4602726"/>
            <a:ext cx="6330621" cy="888954"/>
            <a:chOff x="0" y="0"/>
            <a:chExt cx="8817448" cy="1238157"/>
          </a:xfrm>
        </p:grpSpPr>
        <p:sp>
          <p:nvSpPr>
            <p:cNvPr id="23" name="Freeform 23"/>
            <p:cNvSpPr/>
            <p:nvPr/>
          </p:nvSpPr>
          <p:spPr>
            <a:xfrm>
              <a:off x="0" y="0"/>
              <a:ext cx="8817448" cy="1238157"/>
            </a:xfrm>
            <a:custGeom>
              <a:avLst/>
              <a:gdLst/>
              <a:ahLst/>
              <a:cxnLst/>
              <a:rect l="l" t="t" r="r" b="b"/>
              <a:pathLst>
                <a:path w="8817448" h="1238157">
                  <a:moveTo>
                    <a:pt x="8692988" y="1238157"/>
                  </a:moveTo>
                  <a:lnTo>
                    <a:pt x="124460" y="1238157"/>
                  </a:lnTo>
                  <a:cubicBezTo>
                    <a:pt x="55880" y="1238157"/>
                    <a:pt x="0" y="1182277"/>
                    <a:pt x="0" y="1113697"/>
                  </a:cubicBezTo>
                  <a:lnTo>
                    <a:pt x="0" y="124460"/>
                  </a:lnTo>
                  <a:cubicBezTo>
                    <a:pt x="0" y="55880"/>
                    <a:pt x="55880" y="0"/>
                    <a:pt x="124460" y="0"/>
                  </a:cubicBezTo>
                  <a:lnTo>
                    <a:pt x="8692988" y="0"/>
                  </a:lnTo>
                  <a:cubicBezTo>
                    <a:pt x="8761568" y="0"/>
                    <a:pt x="8817448" y="55880"/>
                    <a:pt x="8817448" y="124460"/>
                  </a:cubicBezTo>
                  <a:lnTo>
                    <a:pt x="8817448" y="1113697"/>
                  </a:lnTo>
                  <a:cubicBezTo>
                    <a:pt x="8817448" y="1182277"/>
                    <a:pt x="8761568" y="1238157"/>
                    <a:pt x="8692988" y="1238157"/>
                  </a:cubicBezTo>
                  <a:close/>
                </a:path>
              </a:pathLst>
            </a:custGeom>
            <a:solidFill>
              <a:srgbClr val="5D0606"/>
            </a:solidFill>
          </p:spPr>
          <p:txBody>
            <a:bodyPr/>
            <a:lstStyle/>
            <a:p>
              <a:endParaRPr lang="en-IN"/>
            </a:p>
          </p:txBody>
        </p:sp>
      </p:grpSp>
      <p:sp>
        <p:nvSpPr>
          <p:cNvPr id="24" name="TextBox 24"/>
          <p:cNvSpPr txBox="1"/>
          <p:nvPr/>
        </p:nvSpPr>
        <p:spPr>
          <a:xfrm>
            <a:off x="6039580" y="4612251"/>
            <a:ext cx="6260534"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Employee Satisfaction</a:t>
            </a:r>
          </a:p>
        </p:txBody>
      </p:sp>
      <p:grpSp>
        <p:nvGrpSpPr>
          <p:cNvPr id="25" name="Group 25"/>
          <p:cNvGrpSpPr/>
          <p:nvPr/>
        </p:nvGrpSpPr>
        <p:grpSpPr>
          <a:xfrm>
            <a:off x="1054547" y="7612762"/>
            <a:ext cx="15930806" cy="1994060"/>
            <a:chOff x="0" y="0"/>
            <a:chExt cx="4195768" cy="525184"/>
          </a:xfrm>
        </p:grpSpPr>
        <p:sp>
          <p:nvSpPr>
            <p:cNvPr id="26" name="Freeform 26"/>
            <p:cNvSpPr/>
            <p:nvPr/>
          </p:nvSpPr>
          <p:spPr>
            <a:xfrm>
              <a:off x="0" y="0"/>
              <a:ext cx="4195768" cy="525184"/>
            </a:xfrm>
            <a:custGeom>
              <a:avLst/>
              <a:gdLst/>
              <a:ahLst/>
              <a:cxnLst/>
              <a:rect l="l" t="t" r="r" b="b"/>
              <a:pathLst>
                <a:path w="4195768" h="525184">
                  <a:moveTo>
                    <a:pt x="24785" y="0"/>
                  </a:moveTo>
                  <a:lnTo>
                    <a:pt x="4170983" y="0"/>
                  </a:lnTo>
                  <a:cubicBezTo>
                    <a:pt x="4177557" y="0"/>
                    <a:pt x="4183861" y="2611"/>
                    <a:pt x="4188509" y="7259"/>
                  </a:cubicBezTo>
                  <a:cubicBezTo>
                    <a:pt x="4193157" y="11907"/>
                    <a:pt x="4195768" y="18211"/>
                    <a:pt x="4195768" y="24785"/>
                  </a:cubicBezTo>
                  <a:lnTo>
                    <a:pt x="4195768" y="500400"/>
                  </a:lnTo>
                  <a:cubicBezTo>
                    <a:pt x="4195768" y="514088"/>
                    <a:pt x="4184672" y="525184"/>
                    <a:pt x="4170983" y="525184"/>
                  </a:cubicBezTo>
                  <a:lnTo>
                    <a:pt x="24785" y="525184"/>
                  </a:lnTo>
                  <a:cubicBezTo>
                    <a:pt x="11096" y="525184"/>
                    <a:pt x="0" y="514088"/>
                    <a:pt x="0" y="500400"/>
                  </a:cubicBezTo>
                  <a:lnTo>
                    <a:pt x="0" y="24785"/>
                  </a:lnTo>
                  <a:cubicBezTo>
                    <a:pt x="0" y="11096"/>
                    <a:pt x="11096" y="0"/>
                    <a:pt x="24785" y="0"/>
                  </a:cubicBezTo>
                  <a:close/>
                </a:path>
              </a:pathLst>
            </a:custGeom>
            <a:solidFill>
              <a:srgbClr val="000000">
                <a:alpha val="0"/>
              </a:srgbClr>
            </a:solidFill>
            <a:ln w="85725">
              <a:solidFill>
                <a:srgbClr val="231E1F"/>
              </a:solidFill>
            </a:ln>
          </p:spPr>
          <p:txBody>
            <a:bodyPr/>
            <a:lstStyle/>
            <a:p>
              <a:endParaRPr lang="en-IN"/>
            </a:p>
          </p:txBody>
        </p:sp>
        <p:sp>
          <p:nvSpPr>
            <p:cNvPr id="27" name="TextBox 2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356345" y="8273116"/>
            <a:ext cx="15382303" cy="533400"/>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Canva Sans 1"/>
              </a:rPr>
              <a:t>Better </a:t>
            </a:r>
            <a:r>
              <a:rPr lang="en-US" sz="2999">
                <a:solidFill>
                  <a:srgbClr val="B80000"/>
                </a:solidFill>
                <a:latin typeface="Canva Sans 1 Bold"/>
              </a:rPr>
              <a:t>cognitive ability</a:t>
            </a:r>
            <a:r>
              <a:rPr lang="en-US" sz="2999">
                <a:solidFill>
                  <a:srgbClr val="000000"/>
                </a:solidFill>
                <a:latin typeface="Canva Sans 1"/>
              </a:rPr>
              <a:t> and</a:t>
            </a:r>
            <a:r>
              <a:rPr lang="en-US" sz="2999">
                <a:solidFill>
                  <a:srgbClr val="B80000"/>
                </a:solidFill>
                <a:latin typeface="Canva Sans 1 Bold"/>
              </a:rPr>
              <a:t> less extroverted</a:t>
            </a:r>
            <a:r>
              <a:rPr lang="en-US" sz="2999">
                <a:solidFill>
                  <a:srgbClr val="000000"/>
                </a:solidFill>
                <a:latin typeface="Canva Sans 1"/>
              </a:rPr>
              <a:t> personalities have less turnover rate.</a:t>
            </a:r>
          </a:p>
        </p:txBody>
      </p:sp>
      <p:grpSp>
        <p:nvGrpSpPr>
          <p:cNvPr id="29" name="Group 29"/>
          <p:cNvGrpSpPr/>
          <p:nvPr/>
        </p:nvGrpSpPr>
        <p:grpSpPr>
          <a:xfrm>
            <a:off x="6053979" y="7269862"/>
            <a:ext cx="6330621" cy="888954"/>
            <a:chOff x="0" y="0"/>
            <a:chExt cx="8817448" cy="1238157"/>
          </a:xfrm>
        </p:grpSpPr>
        <p:sp>
          <p:nvSpPr>
            <p:cNvPr id="30" name="Freeform 30"/>
            <p:cNvSpPr/>
            <p:nvPr/>
          </p:nvSpPr>
          <p:spPr>
            <a:xfrm>
              <a:off x="0" y="0"/>
              <a:ext cx="8817448" cy="1238157"/>
            </a:xfrm>
            <a:custGeom>
              <a:avLst/>
              <a:gdLst/>
              <a:ahLst/>
              <a:cxnLst/>
              <a:rect l="l" t="t" r="r" b="b"/>
              <a:pathLst>
                <a:path w="8817448" h="1238157">
                  <a:moveTo>
                    <a:pt x="8692988" y="1238157"/>
                  </a:moveTo>
                  <a:lnTo>
                    <a:pt x="124460" y="1238157"/>
                  </a:lnTo>
                  <a:cubicBezTo>
                    <a:pt x="55880" y="1238157"/>
                    <a:pt x="0" y="1182277"/>
                    <a:pt x="0" y="1113697"/>
                  </a:cubicBezTo>
                  <a:lnTo>
                    <a:pt x="0" y="124460"/>
                  </a:lnTo>
                  <a:cubicBezTo>
                    <a:pt x="0" y="55880"/>
                    <a:pt x="55880" y="0"/>
                    <a:pt x="124460" y="0"/>
                  </a:cubicBezTo>
                  <a:lnTo>
                    <a:pt x="8692988" y="0"/>
                  </a:lnTo>
                  <a:cubicBezTo>
                    <a:pt x="8761568" y="0"/>
                    <a:pt x="8817448" y="55880"/>
                    <a:pt x="8817448" y="124460"/>
                  </a:cubicBezTo>
                  <a:lnTo>
                    <a:pt x="8817448" y="1113697"/>
                  </a:lnTo>
                  <a:cubicBezTo>
                    <a:pt x="8817448" y="1182277"/>
                    <a:pt x="8761568" y="1238157"/>
                    <a:pt x="8692988" y="1238157"/>
                  </a:cubicBezTo>
                  <a:close/>
                </a:path>
              </a:pathLst>
            </a:custGeom>
            <a:solidFill>
              <a:srgbClr val="5D0606"/>
            </a:solidFill>
          </p:spPr>
          <p:txBody>
            <a:bodyPr/>
            <a:lstStyle/>
            <a:p>
              <a:endParaRPr lang="en-IN"/>
            </a:p>
          </p:txBody>
        </p:sp>
      </p:grpSp>
      <p:sp>
        <p:nvSpPr>
          <p:cNvPr id="31" name="TextBox 31"/>
          <p:cNvSpPr txBox="1"/>
          <p:nvPr/>
        </p:nvSpPr>
        <p:spPr>
          <a:xfrm>
            <a:off x="6101946" y="7277332"/>
            <a:ext cx="6234687"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Employee Characteristics</a:t>
            </a:r>
          </a:p>
        </p:txBody>
      </p:sp>
      <p:sp>
        <p:nvSpPr>
          <p:cNvPr id="32" name="TextBox 32"/>
          <p:cNvSpPr txBox="1"/>
          <p:nvPr/>
        </p:nvSpPr>
        <p:spPr>
          <a:xfrm>
            <a:off x="2708892" y="1067470"/>
            <a:ext cx="15863536"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Extra-Bold"/>
              </a:rPr>
              <a:t>Model to predict employee turnover in our company</a:t>
            </a:r>
          </a:p>
        </p:txBody>
      </p:sp>
      <p:sp>
        <p:nvSpPr>
          <p:cNvPr id="33" name="TextBox 33"/>
          <p:cNvSpPr txBox="1"/>
          <p:nvPr/>
        </p:nvSpPr>
        <p:spPr>
          <a:xfrm>
            <a:off x="2485058" y="19720"/>
            <a:ext cx="10785402" cy="103822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Montserrat Classic Bold"/>
              </a:rPr>
              <a:t>Retention Predition Model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95912" y="0"/>
            <a:ext cx="4591825" cy="1087782"/>
            <a:chOff x="0" y="0"/>
            <a:chExt cx="1878396" cy="444983"/>
          </a:xfrm>
        </p:grpSpPr>
        <p:sp>
          <p:nvSpPr>
            <p:cNvPr id="3" name="Freeform 3"/>
            <p:cNvSpPr/>
            <p:nvPr/>
          </p:nvSpPr>
          <p:spPr>
            <a:xfrm>
              <a:off x="0" y="0"/>
              <a:ext cx="1878396" cy="444983"/>
            </a:xfrm>
            <a:custGeom>
              <a:avLst/>
              <a:gdLst/>
              <a:ahLst/>
              <a:cxnLst/>
              <a:rect l="l" t="t" r="r" b="b"/>
              <a:pathLst>
                <a:path w="1878396" h="444983">
                  <a:moveTo>
                    <a:pt x="203200" y="0"/>
                  </a:moveTo>
                  <a:lnTo>
                    <a:pt x="1878396" y="0"/>
                  </a:lnTo>
                  <a:lnTo>
                    <a:pt x="1675196" y="444983"/>
                  </a:lnTo>
                  <a:lnTo>
                    <a:pt x="0" y="444983"/>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72582" y="9905908"/>
            <a:ext cx="14801428" cy="1352066"/>
            <a:chOff x="0" y="0"/>
            <a:chExt cx="6673452" cy="609600"/>
          </a:xfrm>
        </p:grpSpPr>
        <p:sp>
          <p:nvSpPr>
            <p:cNvPr id="6" name="Freeform 6"/>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B20505"/>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244613" y="9905908"/>
            <a:ext cx="15018297" cy="1352066"/>
            <a:chOff x="0" y="0"/>
            <a:chExt cx="6771231" cy="609600"/>
          </a:xfrm>
        </p:grpSpPr>
        <p:sp>
          <p:nvSpPr>
            <p:cNvPr id="9" name="Freeform 9"/>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171717"/>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144000" y="3038613"/>
            <a:ext cx="8051579" cy="1966829"/>
            <a:chOff x="0" y="0"/>
            <a:chExt cx="2120581" cy="518012"/>
          </a:xfrm>
        </p:grpSpPr>
        <p:sp>
          <p:nvSpPr>
            <p:cNvPr id="12" name="Freeform 12"/>
            <p:cNvSpPr/>
            <p:nvPr/>
          </p:nvSpPr>
          <p:spPr>
            <a:xfrm>
              <a:off x="0" y="0"/>
              <a:ext cx="2120581" cy="518012"/>
            </a:xfrm>
            <a:custGeom>
              <a:avLst/>
              <a:gdLst/>
              <a:ahLst/>
              <a:cxnLst/>
              <a:rect l="l" t="t" r="r" b="b"/>
              <a:pathLst>
                <a:path w="2120581" h="518012">
                  <a:moveTo>
                    <a:pt x="49039" y="0"/>
                  </a:moveTo>
                  <a:lnTo>
                    <a:pt x="2071542" y="0"/>
                  </a:lnTo>
                  <a:cubicBezTo>
                    <a:pt x="2084548" y="0"/>
                    <a:pt x="2097021" y="5167"/>
                    <a:pt x="2106218" y="14363"/>
                  </a:cubicBezTo>
                  <a:cubicBezTo>
                    <a:pt x="2115414" y="23560"/>
                    <a:pt x="2120581" y="36033"/>
                    <a:pt x="2120581" y="49039"/>
                  </a:cubicBezTo>
                  <a:lnTo>
                    <a:pt x="2120581" y="468974"/>
                  </a:lnTo>
                  <a:cubicBezTo>
                    <a:pt x="2120581" y="481980"/>
                    <a:pt x="2115414" y="494453"/>
                    <a:pt x="2106218" y="503649"/>
                  </a:cubicBezTo>
                  <a:cubicBezTo>
                    <a:pt x="2097021" y="512846"/>
                    <a:pt x="2084548" y="518012"/>
                    <a:pt x="2071542" y="518012"/>
                  </a:cubicBezTo>
                  <a:lnTo>
                    <a:pt x="49039" y="518012"/>
                  </a:lnTo>
                  <a:cubicBezTo>
                    <a:pt x="36033" y="518012"/>
                    <a:pt x="23560" y="512846"/>
                    <a:pt x="14363" y="503649"/>
                  </a:cubicBezTo>
                  <a:cubicBezTo>
                    <a:pt x="5167" y="494453"/>
                    <a:pt x="0" y="481980"/>
                    <a:pt x="0" y="468974"/>
                  </a:cubicBezTo>
                  <a:lnTo>
                    <a:pt x="0" y="49039"/>
                  </a:lnTo>
                  <a:cubicBezTo>
                    <a:pt x="0" y="36033"/>
                    <a:pt x="5167" y="23560"/>
                    <a:pt x="14363" y="14363"/>
                  </a:cubicBezTo>
                  <a:cubicBezTo>
                    <a:pt x="23560" y="5167"/>
                    <a:pt x="36033" y="0"/>
                    <a:pt x="49039" y="0"/>
                  </a:cubicBezTo>
                  <a:close/>
                </a:path>
              </a:pathLst>
            </a:custGeom>
            <a:solidFill>
              <a:srgbClr val="000000">
                <a:alpha val="0"/>
              </a:srgbClr>
            </a:solidFill>
            <a:ln w="85725">
              <a:solidFill>
                <a:srgbClr val="231E1F"/>
              </a:solidFill>
            </a:ln>
          </p:spPr>
          <p:txBody>
            <a:bodyPr/>
            <a:lstStyle/>
            <a:p>
              <a:endParaRPr lang="en-I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154377" y="2594137"/>
            <a:ext cx="6030825" cy="888954"/>
            <a:chOff x="0" y="0"/>
            <a:chExt cx="8399885" cy="1238157"/>
          </a:xfrm>
        </p:grpSpPr>
        <p:sp>
          <p:nvSpPr>
            <p:cNvPr id="15" name="Freeform 15"/>
            <p:cNvSpPr/>
            <p:nvPr/>
          </p:nvSpPr>
          <p:spPr>
            <a:xfrm>
              <a:off x="0" y="0"/>
              <a:ext cx="8399886" cy="1238157"/>
            </a:xfrm>
            <a:custGeom>
              <a:avLst/>
              <a:gdLst/>
              <a:ahLst/>
              <a:cxnLst/>
              <a:rect l="l" t="t" r="r" b="b"/>
              <a:pathLst>
                <a:path w="8399886" h="1238157">
                  <a:moveTo>
                    <a:pt x="8275425" y="1238157"/>
                  </a:moveTo>
                  <a:lnTo>
                    <a:pt x="124460" y="1238157"/>
                  </a:lnTo>
                  <a:cubicBezTo>
                    <a:pt x="55880" y="1238157"/>
                    <a:pt x="0" y="1182277"/>
                    <a:pt x="0" y="1113697"/>
                  </a:cubicBezTo>
                  <a:lnTo>
                    <a:pt x="0" y="124460"/>
                  </a:lnTo>
                  <a:cubicBezTo>
                    <a:pt x="0" y="55880"/>
                    <a:pt x="55880" y="0"/>
                    <a:pt x="124460" y="0"/>
                  </a:cubicBezTo>
                  <a:lnTo>
                    <a:pt x="8275425" y="0"/>
                  </a:lnTo>
                  <a:cubicBezTo>
                    <a:pt x="8344005" y="0"/>
                    <a:pt x="8399886" y="55880"/>
                    <a:pt x="8399886" y="124460"/>
                  </a:cubicBezTo>
                  <a:lnTo>
                    <a:pt x="8399886" y="1113697"/>
                  </a:lnTo>
                  <a:cubicBezTo>
                    <a:pt x="8399886" y="1182277"/>
                    <a:pt x="8344005" y="1238157"/>
                    <a:pt x="8275425" y="1238157"/>
                  </a:cubicBezTo>
                  <a:close/>
                </a:path>
              </a:pathLst>
            </a:custGeom>
            <a:solidFill>
              <a:srgbClr val="5D0606"/>
            </a:solidFill>
          </p:spPr>
          <p:txBody>
            <a:bodyPr/>
            <a:lstStyle/>
            <a:p>
              <a:endParaRPr lang="en-IN"/>
            </a:p>
          </p:txBody>
        </p:sp>
      </p:grpSp>
      <p:grpSp>
        <p:nvGrpSpPr>
          <p:cNvPr id="16" name="Group 16"/>
          <p:cNvGrpSpPr/>
          <p:nvPr/>
        </p:nvGrpSpPr>
        <p:grpSpPr>
          <a:xfrm>
            <a:off x="9186663" y="6109521"/>
            <a:ext cx="8051579" cy="2123294"/>
            <a:chOff x="0" y="0"/>
            <a:chExt cx="2120581" cy="559222"/>
          </a:xfrm>
        </p:grpSpPr>
        <p:sp>
          <p:nvSpPr>
            <p:cNvPr id="17" name="Freeform 17"/>
            <p:cNvSpPr/>
            <p:nvPr/>
          </p:nvSpPr>
          <p:spPr>
            <a:xfrm>
              <a:off x="0" y="0"/>
              <a:ext cx="2120581" cy="559222"/>
            </a:xfrm>
            <a:custGeom>
              <a:avLst/>
              <a:gdLst/>
              <a:ahLst/>
              <a:cxnLst/>
              <a:rect l="l" t="t" r="r" b="b"/>
              <a:pathLst>
                <a:path w="2120581" h="559222">
                  <a:moveTo>
                    <a:pt x="49039" y="0"/>
                  </a:moveTo>
                  <a:lnTo>
                    <a:pt x="2071542" y="0"/>
                  </a:lnTo>
                  <a:cubicBezTo>
                    <a:pt x="2084548" y="0"/>
                    <a:pt x="2097021" y="5167"/>
                    <a:pt x="2106218" y="14363"/>
                  </a:cubicBezTo>
                  <a:cubicBezTo>
                    <a:pt x="2115414" y="23560"/>
                    <a:pt x="2120581" y="36033"/>
                    <a:pt x="2120581" y="49039"/>
                  </a:cubicBezTo>
                  <a:lnTo>
                    <a:pt x="2120581" y="510183"/>
                  </a:lnTo>
                  <a:cubicBezTo>
                    <a:pt x="2120581" y="523189"/>
                    <a:pt x="2115414" y="535662"/>
                    <a:pt x="2106218" y="544858"/>
                  </a:cubicBezTo>
                  <a:cubicBezTo>
                    <a:pt x="2097021" y="554055"/>
                    <a:pt x="2084548" y="559222"/>
                    <a:pt x="2071542" y="559222"/>
                  </a:cubicBezTo>
                  <a:lnTo>
                    <a:pt x="49039" y="559222"/>
                  </a:lnTo>
                  <a:cubicBezTo>
                    <a:pt x="36033" y="559222"/>
                    <a:pt x="23560" y="554055"/>
                    <a:pt x="14363" y="544858"/>
                  </a:cubicBezTo>
                  <a:cubicBezTo>
                    <a:pt x="5167" y="535662"/>
                    <a:pt x="0" y="523189"/>
                    <a:pt x="0" y="510183"/>
                  </a:cubicBezTo>
                  <a:lnTo>
                    <a:pt x="0" y="49039"/>
                  </a:lnTo>
                  <a:cubicBezTo>
                    <a:pt x="0" y="36033"/>
                    <a:pt x="5167" y="23560"/>
                    <a:pt x="14363" y="14363"/>
                  </a:cubicBezTo>
                  <a:cubicBezTo>
                    <a:pt x="23560" y="5167"/>
                    <a:pt x="36033" y="0"/>
                    <a:pt x="49039" y="0"/>
                  </a:cubicBezTo>
                  <a:close/>
                </a:path>
              </a:pathLst>
            </a:custGeom>
            <a:solidFill>
              <a:srgbClr val="000000">
                <a:alpha val="0"/>
              </a:srgbClr>
            </a:solidFill>
            <a:ln w="85725">
              <a:solidFill>
                <a:srgbClr val="231E1F"/>
              </a:solidFill>
            </a:ln>
          </p:spPr>
          <p:txBody>
            <a:bodyPr/>
            <a:lstStyle/>
            <a:p>
              <a:endParaRPr lang="en-IN"/>
            </a:p>
          </p:txBody>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251906" y="5665045"/>
            <a:ext cx="5985414" cy="888954"/>
            <a:chOff x="0" y="0"/>
            <a:chExt cx="8336635" cy="1238157"/>
          </a:xfrm>
        </p:grpSpPr>
        <p:sp>
          <p:nvSpPr>
            <p:cNvPr id="20" name="Freeform 20"/>
            <p:cNvSpPr/>
            <p:nvPr/>
          </p:nvSpPr>
          <p:spPr>
            <a:xfrm>
              <a:off x="0" y="0"/>
              <a:ext cx="8336635" cy="1238157"/>
            </a:xfrm>
            <a:custGeom>
              <a:avLst/>
              <a:gdLst/>
              <a:ahLst/>
              <a:cxnLst/>
              <a:rect l="l" t="t" r="r" b="b"/>
              <a:pathLst>
                <a:path w="8336635" h="1238157">
                  <a:moveTo>
                    <a:pt x="8212175" y="1238157"/>
                  </a:moveTo>
                  <a:lnTo>
                    <a:pt x="124460" y="1238157"/>
                  </a:lnTo>
                  <a:cubicBezTo>
                    <a:pt x="55880" y="1238157"/>
                    <a:pt x="0" y="1182277"/>
                    <a:pt x="0" y="1113697"/>
                  </a:cubicBezTo>
                  <a:lnTo>
                    <a:pt x="0" y="124460"/>
                  </a:lnTo>
                  <a:cubicBezTo>
                    <a:pt x="0" y="55880"/>
                    <a:pt x="55880" y="0"/>
                    <a:pt x="124460" y="0"/>
                  </a:cubicBezTo>
                  <a:lnTo>
                    <a:pt x="8212175" y="0"/>
                  </a:lnTo>
                  <a:cubicBezTo>
                    <a:pt x="8280755" y="0"/>
                    <a:pt x="8336635" y="55880"/>
                    <a:pt x="8336635" y="124460"/>
                  </a:cubicBezTo>
                  <a:lnTo>
                    <a:pt x="8336635" y="1113697"/>
                  </a:lnTo>
                  <a:cubicBezTo>
                    <a:pt x="8336635" y="1182277"/>
                    <a:pt x="8280755" y="1238157"/>
                    <a:pt x="8212175" y="1238157"/>
                  </a:cubicBezTo>
                  <a:close/>
                </a:path>
              </a:pathLst>
            </a:custGeom>
            <a:solidFill>
              <a:srgbClr val="5D0606"/>
            </a:solidFill>
          </p:spPr>
          <p:txBody>
            <a:bodyPr/>
            <a:lstStyle/>
            <a:p>
              <a:endParaRPr lang="en-IN"/>
            </a:p>
          </p:txBody>
        </p:sp>
      </p:grpSp>
      <p:grpSp>
        <p:nvGrpSpPr>
          <p:cNvPr id="21" name="Group 21"/>
          <p:cNvGrpSpPr/>
          <p:nvPr/>
        </p:nvGrpSpPr>
        <p:grpSpPr>
          <a:xfrm>
            <a:off x="701524" y="3807060"/>
            <a:ext cx="6976925" cy="3824046"/>
            <a:chOff x="0" y="0"/>
            <a:chExt cx="1837544" cy="1007156"/>
          </a:xfrm>
        </p:grpSpPr>
        <p:sp>
          <p:nvSpPr>
            <p:cNvPr id="22" name="Freeform 22"/>
            <p:cNvSpPr/>
            <p:nvPr/>
          </p:nvSpPr>
          <p:spPr>
            <a:xfrm>
              <a:off x="0" y="0"/>
              <a:ext cx="1837544" cy="1007156"/>
            </a:xfrm>
            <a:custGeom>
              <a:avLst/>
              <a:gdLst/>
              <a:ahLst/>
              <a:cxnLst/>
              <a:rect l="l" t="t" r="r" b="b"/>
              <a:pathLst>
                <a:path w="1837544" h="1007156">
                  <a:moveTo>
                    <a:pt x="56592" y="0"/>
                  </a:moveTo>
                  <a:lnTo>
                    <a:pt x="1780952" y="0"/>
                  </a:lnTo>
                  <a:cubicBezTo>
                    <a:pt x="1812207" y="0"/>
                    <a:pt x="1837544" y="25337"/>
                    <a:pt x="1837544" y="56592"/>
                  </a:cubicBezTo>
                  <a:lnTo>
                    <a:pt x="1837544" y="950564"/>
                  </a:lnTo>
                  <a:cubicBezTo>
                    <a:pt x="1837544" y="981819"/>
                    <a:pt x="1812207" y="1007156"/>
                    <a:pt x="1780952" y="1007156"/>
                  </a:cubicBezTo>
                  <a:lnTo>
                    <a:pt x="56592" y="1007156"/>
                  </a:lnTo>
                  <a:cubicBezTo>
                    <a:pt x="25337" y="1007156"/>
                    <a:pt x="0" y="981819"/>
                    <a:pt x="0" y="950564"/>
                  </a:cubicBezTo>
                  <a:lnTo>
                    <a:pt x="0" y="56592"/>
                  </a:lnTo>
                  <a:cubicBezTo>
                    <a:pt x="0" y="25337"/>
                    <a:pt x="25337" y="0"/>
                    <a:pt x="56592" y="0"/>
                  </a:cubicBezTo>
                  <a:close/>
                </a:path>
              </a:pathLst>
            </a:custGeom>
            <a:solidFill>
              <a:srgbClr val="000000">
                <a:alpha val="0"/>
              </a:srgbClr>
            </a:solidFill>
            <a:ln w="85725">
              <a:solidFill>
                <a:srgbClr val="231E1F"/>
              </a:solidFill>
            </a:ln>
          </p:spPr>
          <p:txBody>
            <a:bodyPr/>
            <a:lstStyle/>
            <a:p>
              <a:endParaRPr lang="en-IN"/>
            </a:p>
          </p:txBody>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2659"/>
                </a:lnSpc>
              </a:pPr>
              <a:r>
                <a:rPr lang="en-US" sz="1899">
                  <a:solidFill>
                    <a:srgbClr val="FFFFFF"/>
                  </a:solidFill>
                  <a:latin typeface="Canva Sans 1 Bold"/>
                </a:rPr>
                <a:t>Female</a:t>
              </a:r>
              <a:r>
                <a:rPr lang="en-US" sz="1899">
                  <a:solidFill>
                    <a:srgbClr val="FFFFFF"/>
                  </a:solidFill>
                  <a:latin typeface="Canva Sans 1"/>
                </a:rPr>
                <a:t> employees have greater turnover rate compared with male employees</a:t>
              </a:r>
            </a:p>
          </p:txBody>
        </p:sp>
      </p:grpSp>
      <p:grpSp>
        <p:nvGrpSpPr>
          <p:cNvPr id="24" name="Group 24"/>
          <p:cNvGrpSpPr/>
          <p:nvPr/>
        </p:nvGrpSpPr>
        <p:grpSpPr>
          <a:xfrm>
            <a:off x="1205539" y="3362584"/>
            <a:ext cx="6030825" cy="888954"/>
            <a:chOff x="0" y="0"/>
            <a:chExt cx="8399885" cy="1238157"/>
          </a:xfrm>
        </p:grpSpPr>
        <p:sp>
          <p:nvSpPr>
            <p:cNvPr id="25" name="Freeform 25"/>
            <p:cNvSpPr/>
            <p:nvPr/>
          </p:nvSpPr>
          <p:spPr>
            <a:xfrm>
              <a:off x="0" y="0"/>
              <a:ext cx="8399886" cy="1238157"/>
            </a:xfrm>
            <a:custGeom>
              <a:avLst/>
              <a:gdLst/>
              <a:ahLst/>
              <a:cxnLst/>
              <a:rect l="l" t="t" r="r" b="b"/>
              <a:pathLst>
                <a:path w="8399886" h="1238157">
                  <a:moveTo>
                    <a:pt x="8275425" y="1238157"/>
                  </a:moveTo>
                  <a:lnTo>
                    <a:pt x="124460" y="1238157"/>
                  </a:lnTo>
                  <a:cubicBezTo>
                    <a:pt x="55880" y="1238157"/>
                    <a:pt x="0" y="1182277"/>
                    <a:pt x="0" y="1113697"/>
                  </a:cubicBezTo>
                  <a:lnTo>
                    <a:pt x="0" y="124460"/>
                  </a:lnTo>
                  <a:cubicBezTo>
                    <a:pt x="0" y="55880"/>
                    <a:pt x="55880" y="0"/>
                    <a:pt x="124460" y="0"/>
                  </a:cubicBezTo>
                  <a:lnTo>
                    <a:pt x="8275425" y="0"/>
                  </a:lnTo>
                  <a:cubicBezTo>
                    <a:pt x="8344005" y="0"/>
                    <a:pt x="8399886" y="55880"/>
                    <a:pt x="8399886" y="124460"/>
                  </a:cubicBezTo>
                  <a:lnTo>
                    <a:pt x="8399886" y="1113697"/>
                  </a:lnTo>
                  <a:cubicBezTo>
                    <a:pt x="8399886" y="1182277"/>
                    <a:pt x="8344005" y="1238157"/>
                    <a:pt x="8275425" y="1238157"/>
                  </a:cubicBezTo>
                  <a:close/>
                </a:path>
              </a:pathLst>
            </a:custGeom>
            <a:solidFill>
              <a:srgbClr val="5D0606"/>
            </a:solidFill>
          </p:spPr>
          <p:txBody>
            <a:bodyPr/>
            <a:lstStyle/>
            <a:p>
              <a:endParaRPr lang="en-IN"/>
            </a:p>
          </p:txBody>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917932" y="5178233"/>
            <a:ext cx="1493568" cy="769188"/>
          </a:xfrm>
          <a:prstGeom prst="rect">
            <a:avLst/>
          </a:prstGeom>
        </p:spPr>
      </p:pic>
      <p:sp>
        <p:nvSpPr>
          <p:cNvPr id="27" name="TextBox 27"/>
          <p:cNvSpPr txBox="1"/>
          <p:nvPr/>
        </p:nvSpPr>
        <p:spPr>
          <a:xfrm>
            <a:off x="9379577" y="3529693"/>
            <a:ext cx="7665752" cy="1057275"/>
          </a:xfrm>
          <a:prstGeom prst="rect">
            <a:avLst/>
          </a:prstGeom>
        </p:spPr>
        <p:txBody>
          <a:bodyPr lIns="0" tIns="0" rIns="0" bIns="0" rtlCol="0" anchor="t">
            <a:spAutoFit/>
          </a:bodyPr>
          <a:lstStyle/>
          <a:p>
            <a:pPr algn="l">
              <a:lnSpc>
                <a:spcPts val="4199"/>
              </a:lnSpc>
              <a:spcBef>
                <a:spcPct val="0"/>
              </a:spcBef>
            </a:pPr>
            <a:r>
              <a:rPr lang="en-US" sz="2999">
                <a:solidFill>
                  <a:srgbClr val="B80000"/>
                </a:solidFill>
                <a:latin typeface="Canva Sans 1 Bold"/>
              </a:rPr>
              <a:t>Female</a:t>
            </a:r>
            <a:r>
              <a:rPr lang="en-US" sz="2999">
                <a:solidFill>
                  <a:srgbClr val="000000"/>
                </a:solidFill>
                <a:latin typeface="Canva Sans 1"/>
              </a:rPr>
              <a:t> employees have greater turnover rate compared to male employees</a:t>
            </a:r>
          </a:p>
        </p:txBody>
      </p:sp>
      <p:sp>
        <p:nvSpPr>
          <p:cNvPr id="28" name="TextBox 28"/>
          <p:cNvSpPr txBox="1"/>
          <p:nvPr/>
        </p:nvSpPr>
        <p:spPr>
          <a:xfrm>
            <a:off x="2751118" y="49557"/>
            <a:ext cx="3828862" cy="103822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Montserrat Classic Bold"/>
              </a:rPr>
              <a:t>Diversity</a:t>
            </a:r>
          </a:p>
        </p:txBody>
      </p:sp>
      <p:sp>
        <p:nvSpPr>
          <p:cNvPr id="29" name="TextBox 29"/>
          <p:cNvSpPr txBox="1"/>
          <p:nvPr/>
        </p:nvSpPr>
        <p:spPr>
          <a:xfrm>
            <a:off x="2967361" y="1139436"/>
            <a:ext cx="12347419"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Extra-Bold"/>
              </a:rPr>
              <a:t>Equal Pay for Equal Work</a:t>
            </a:r>
          </a:p>
        </p:txBody>
      </p:sp>
      <p:sp>
        <p:nvSpPr>
          <p:cNvPr id="30" name="TextBox 30"/>
          <p:cNvSpPr txBox="1"/>
          <p:nvPr/>
        </p:nvSpPr>
        <p:spPr>
          <a:xfrm>
            <a:off x="11272503" y="2580500"/>
            <a:ext cx="3472286"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 Gender Level</a:t>
            </a:r>
          </a:p>
        </p:txBody>
      </p:sp>
      <p:sp>
        <p:nvSpPr>
          <p:cNvPr id="31" name="TextBox 31"/>
          <p:cNvSpPr txBox="1"/>
          <p:nvPr/>
        </p:nvSpPr>
        <p:spPr>
          <a:xfrm>
            <a:off x="9562604" y="6477798"/>
            <a:ext cx="8202103" cy="1581150"/>
          </a:xfrm>
          <a:prstGeom prst="rect">
            <a:avLst/>
          </a:prstGeom>
        </p:spPr>
        <p:txBody>
          <a:bodyPr lIns="0" tIns="0" rIns="0" bIns="0" rtlCol="0" anchor="t">
            <a:spAutoFit/>
          </a:bodyPr>
          <a:lstStyle/>
          <a:p>
            <a:pPr>
              <a:lnSpc>
                <a:spcPts val="4199"/>
              </a:lnSpc>
              <a:spcBef>
                <a:spcPct val="0"/>
              </a:spcBef>
            </a:pPr>
            <a:r>
              <a:rPr lang="en-US" sz="2999">
                <a:solidFill>
                  <a:srgbClr val="B80000"/>
                </a:solidFill>
                <a:latin typeface="Canva Sans 1 Bold"/>
              </a:rPr>
              <a:t>Non-White</a:t>
            </a:r>
            <a:r>
              <a:rPr lang="en-US" sz="2999">
                <a:solidFill>
                  <a:srgbClr val="000000"/>
                </a:solidFill>
                <a:latin typeface="Canva Sans 1"/>
              </a:rPr>
              <a:t> employees have greater turnover rate compared with White employees</a:t>
            </a:r>
          </a:p>
        </p:txBody>
      </p:sp>
      <p:sp>
        <p:nvSpPr>
          <p:cNvPr id="32" name="TextBox 32"/>
          <p:cNvSpPr txBox="1"/>
          <p:nvPr/>
        </p:nvSpPr>
        <p:spPr>
          <a:xfrm>
            <a:off x="11696249" y="5576208"/>
            <a:ext cx="2624795"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Race Level</a:t>
            </a:r>
          </a:p>
        </p:txBody>
      </p:sp>
      <p:sp>
        <p:nvSpPr>
          <p:cNvPr id="33" name="TextBox 33"/>
          <p:cNvSpPr txBox="1"/>
          <p:nvPr/>
        </p:nvSpPr>
        <p:spPr>
          <a:xfrm>
            <a:off x="1262351" y="4277773"/>
            <a:ext cx="5917201" cy="3152775"/>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Canva Sans 1"/>
              </a:rPr>
              <a:t>Receive lower </a:t>
            </a:r>
            <a:r>
              <a:rPr lang="en-US" sz="2999">
                <a:solidFill>
                  <a:srgbClr val="B21E35"/>
                </a:solidFill>
                <a:latin typeface="Canva Sans 1 Bold"/>
              </a:rPr>
              <a:t>average salary given same job level</a:t>
            </a:r>
            <a:r>
              <a:rPr lang="en-US" sz="2999">
                <a:solidFill>
                  <a:srgbClr val="000000"/>
                </a:solidFill>
                <a:latin typeface="Canva Sans 1"/>
              </a:rPr>
              <a:t>,  less </a:t>
            </a:r>
            <a:r>
              <a:rPr lang="en-US" sz="2999">
                <a:solidFill>
                  <a:srgbClr val="B21E35"/>
                </a:solidFill>
                <a:latin typeface="Canva Sans 1 Bold"/>
              </a:rPr>
              <a:t>work life balance</a:t>
            </a:r>
            <a:r>
              <a:rPr lang="en-US" sz="2999">
                <a:solidFill>
                  <a:srgbClr val="B21E35"/>
                </a:solidFill>
                <a:latin typeface="Canva Sans 1"/>
              </a:rPr>
              <a:t> </a:t>
            </a:r>
            <a:r>
              <a:rPr lang="en-US" sz="2999">
                <a:solidFill>
                  <a:srgbClr val="000000"/>
                </a:solidFill>
                <a:latin typeface="Canva Sans 1"/>
              </a:rPr>
              <a:t>and less </a:t>
            </a:r>
            <a:r>
              <a:rPr lang="en-US" sz="2999">
                <a:solidFill>
                  <a:srgbClr val="B21E35"/>
                </a:solidFill>
                <a:latin typeface="Canva Sans 1 Bold"/>
              </a:rPr>
              <a:t>fair feedback</a:t>
            </a:r>
            <a:r>
              <a:rPr lang="en-US" sz="2999">
                <a:solidFill>
                  <a:srgbClr val="000000"/>
                </a:solidFill>
                <a:latin typeface="Canva Sans 1"/>
              </a:rPr>
              <a:t> compared with male employees and white employees </a:t>
            </a:r>
          </a:p>
        </p:txBody>
      </p:sp>
      <p:sp>
        <p:nvSpPr>
          <p:cNvPr id="34" name="TextBox 34"/>
          <p:cNvSpPr txBox="1"/>
          <p:nvPr/>
        </p:nvSpPr>
        <p:spPr>
          <a:xfrm>
            <a:off x="2427996" y="3370053"/>
            <a:ext cx="3472286"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Inequalities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1B2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4600">
            <a:off x="14531808" y="8305780"/>
            <a:ext cx="2887031" cy="2500169"/>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4" name="Group 4"/>
          <p:cNvGrpSpPr>
            <a:grpSpLocks noChangeAspect="1"/>
          </p:cNvGrpSpPr>
          <p:nvPr/>
        </p:nvGrpSpPr>
        <p:grpSpPr>
          <a:xfrm>
            <a:off x="11374448" y="4299864"/>
            <a:ext cx="6913552" cy="5987136"/>
            <a:chOff x="0" y="0"/>
            <a:chExt cx="6350000" cy="5499100"/>
          </a:xfrm>
        </p:grpSpPr>
        <p:sp>
          <p:nvSpPr>
            <p:cNvPr id="5" name="Freeform 5"/>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stretch>
                <a:fillRect t="-53964"/>
              </a:stretch>
            </a:blipFill>
          </p:spPr>
          <p:txBody>
            <a:bodyPr/>
            <a:lstStyle/>
            <a:p>
              <a:endParaRPr lang="en-IN"/>
            </a:p>
          </p:txBody>
        </p:sp>
      </p:grpSp>
      <p:grpSp>
        <p:nvGrpSpPr>
          <p:cNvPr id="6" name="Group 6"/>
          <p:cNvGrpSpPr>
            <a:grpSpLocks noChangeAspect="1"/>
          </p:cNvGrpSpPr>
          <p:nvPr/>
        </p:nvGrpSpPr>
        <p:grpSpPr>
          <a:xfrm rot="-10800000">
            <a:off x="9088894" y="0"/>
            <a:ext cx="4965201" cy="4299864"/>
            <a:chOff x="0" y="0"/>
            <a:chExt cx="6350000" cy="5499100"/>
          </a:xfrm>
        </p:grpSpPr>
        <p:sp>
          <p:nvSpPr>
            <p:cNvPr id="7" name="Freeform 7"/>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b="-73210"/>
              </a:stretch>
            </a:blipFill>
          </p:spPr>
          <p:txBody>
            <a:bodyPr/>
            <a:lstStyle/>
            <a:p>
              <a:endParaRPr lang="en-IN"/>
            </a:p>
          </p:txBody>
        </p:sp>
      </p:grpSp>
      <p:grpSp>
        <p:nvGrpSpPr>
          <p:cNvPr id="8" name="Group 8"/>
          <p:cNvGrpSpPr>
            <a:grpSpLocks noChangeAspect="1"/>
          </p:cNvGrpSpPr>
          <p:nvPr/>
        </p:nvGrpSpPr>
        <p:grpSpPr>
          <a:xfrm rot="-10800000">
            <a:off x="9088894" y="4299864"/>
            <a:ext cx="2285553" cy="1979289"/>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10" name="Group 10"/>
          <p:cNvGrpSpPr>
            <a:grpSpLocks noChangeAspect="1"/>
          </p:cNvGrpSpPr>
          <p:nvPr/>
        </p:nvGrpSpPr>
        <p:grpSpPr>
          <a:xfrm>
            <a:off x="10231671" y="4299864"/>
            <a:ext cx="2285553" cy="1979289"/>
            <a:chOff x="0" y="0"/>
            <a:chExt cx="6350000" cy="5499100"/>
          </a:xfrm>
        </p:grpSpPr>
        <p:sp>
          <p:nvSpPr>
            <p:cNvPr id="11" name="Freeform 11"/>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sp>
        <p:nvSpPr>
          <p:cNvPr id="12" name="AutoShape 12"/>
          <p:cNvSpPr/>
          <p:nvPr/>
        </p:nvSpPr>
        <p:spPr>
          <a:xfrm rot="3609236">
            <a:off x="12495723" y="763102"/>
            <a:ext cx="3545058" cy="0"/>
          </a:xfrm>
          <a:prstGeom prst="line">
            <a:avLst/>
          </a:prstGeom>
          <a:ln w="19050" cap="rnd">
            <a:solidFill>
              <a:srgbClr val="FFFFFF"/>
            </a:solidFill>
            <a:prstDash val="solid"/>
            <a:headEnd type="none" w="sm" len="sm"/>
            <a:tailEnd type="none" w="sm" len="sm"/>
          </a:ln>
        </p:spPr>
        <p:txBody>
          <a:bodyPr/>
          <a:lstStyle/>
          <a:p>
            <a:endParaRPr lang="en-IN"/>
          </a:p>
        </p:txBody>
      </p:sp>
      <p:sp>
        <p:nvSpPr>
          <p:cNvPr id="13" name="TextBox 13"/>
          <p:cNvSpPr txBox="1"/>
          <p:nvPr/>
        </p:nvSpPr>
        <p:spPr>
          <a:xfrm>
            <a:off x="1224166" y="2661564"/>
            <a:ext cx="8133086" cy="3162300"/>
          </a:xfrm>
          <a:prstGeom prst="rect">
            <a:avLst/>
          </a:prstGeom>
        </p:spPr>
        <p:txBody>
          <a:bodyPr lIns="0" tIns="0" rIns="0" bIns="0" rtlCol="0" anchor="t">
            <a:spAutoFit/>
          </a:bodyPr>
          <a:lstStyle/>
          <a:p>
            <a:pPr algn="just">
              <a:lnSpc>
                <a:spcPts val="8400"/>
              </a:lnSpc>
            </a:pPr>
            <a:r>
              <a:rPr lang="en-US" sz="6000">
                <a:solidFill>
                  <a:srgbClr val="FFFFFF"/>
                </a:solidFill>
                <a:latin typeface="Montserrat Semi-Bold Bold"/>
              </a:rPr>
              <a:t>RECOMMENDATION &amp; IMPLEMENTATION</a:t>
            </a:r>
          </a:p>
        </p:txBody>
      </p:sp>
      <p:sp>
        <p:nvSpPr>
          <p:cNvPr id="14" name="AutoShape 14"/>
          <p:cNvSpPr/>
          <p:nvPr/>
        </p:nvSpPr>
        <p:spPr>
          <a:xfrm rot="5396021">
            <a:off x="-3071815" y="5133975"/>
            <a:ext cx="8229606" cy="0"/>
          </a:xfrm>
          <a:prstGeom prst="line">
            <a:avLst/>
          </a:prstGeom>
          <a:ln w="19050" cap="flat">
            <a:solidFill>
              <a:srgbClr val="E01E37"/>
            </a:solidFill>
            <a:prstDash val="solid"/>
            <a:headEnd type="none" w="sm" len="sm"/>
            <a:tailEnd type="none" w="sm" len="sm"/>
          </a:ln>
        </p:spPr>
        <p:txBody>
          <a:bodyPr/>
          <a:lstStyle/>
          <a:p>
            <a:endParaRPr lang="en-IN"/>
          </a:p>
        </p:txBody>
      </p:sp>
      <p:sp>
        <p:nvSpPr>
          <p:cNvPr id="15" name="AutoShape 15"/>
          <p:cNvSpPr/>
          <p:nvPr/>
        </p:nvSpPr>
        <p:spPr>
          <a:xfrm rot="3608911">
            <a:off x="9990824" y="9015447"/>
            <a:ext cx="3674340" cy="0"/>
          </a:xfrm>
          <a:prstGeom prst="line">
            <a:avLst/>
          </a:prstGeom>
          <a:ln w="19050" cap="rnd">
            <a:solidFill>
              <a:srgbClr val="FFFFFF"/>
            </a:solidFill>
            <a:prstDash val="solid"/>
            <a:headEnd type="none" w="sm" len="sm"/>
            <a:tailEnd type="none" w="sm" len="sm"/>
          </a:ln>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69099"/>
            <a:ext cx="5880242" cy="4972318"/>
            <a:chOff x="0" y="0"/>
            <a:chExt cx="1305173" cy="1103651"/>
          </a:xfrm>
        </p:grpSpPr>
        <p:sp>
          <p:nvSpPr>
            <p:cNvPr id="3" name="Freeform 3"/>
            <p:cNvSpPr/>
            <p:nvPr/>
          </p:nvSpPr>
          <p:spPr>
            <a:xfrm>
              <a:off x="0" y="0"/>
              <a:ext cx="1305173" cy="1103651"/>
            </a:xfrm>
            <a:custGeom>
              <a:avLst/>
              <a:gdLst/>
              <a:ahLst/>
              <a:cxnLst/>
              <a:rect l="l" t="t" r="r" b="b"/>
              <a:pathLst>
                <a:path w="1305173" h="1103651">
                  <a:moveTo>
                    <a:pt x="0" y="0"/>
                  </a:moveTo>
                  <a:lnTo>
                    <a:pt x="1305173" y="0"/>
                  </a:lnTo>
                  <a:lnTo>
                    <a:pt x="1305173" y="1103651"/>
                  </a:lnTo>
                  <a:lnTo>
                    <a:pt x="0" y="1103651"/>
                  </a:lnTo>
                  <a:close/>
                </a:path>
              </a:pathLst>
            </a:custGeom>
            <a:solidFill>
              <a:srgbClr val="0D1C2A"/>
            </a:solidFill>
            <a:ln>
              <a:noFill/>
            </a:ln>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marL="410209" lvl="1" indent="-205105" algn="ctr">
                <a:lnSpc>
                  <a:spcPts val="2659"/>
                </a:lnSpc>
                <a:buFont typeface="Arial"/>
                <a:buChar char="•"/>
              </a:pPr>
              <a:endParaRPr/>
            </a:p>
          </p:txBody>
        </p:sp>
      </p:grpSp>
      <p:grpSp>
        <p:nvGrpSpPr>
          <p:cNvPr id="5" name="Group 5"/>
          <p:cNvGrpSpPr/>
          <p:nvPr/>
        </p:nvGrpSpPr>
        <p:grpSpPr>
          <a:xfrm>
            <a:off x="5880242" y="3569099"/>
            <a:ext cx="6388780" cy="4972318"/>
            <a:chOff x="0" y="0"/>
            <a:chExt cx="1418048" cy="1103651"/>
          </a:xfrm>
        </p:grpSpPr>
        <p:sp>
          <p:nvSpPr>
            <p:cNvPr id="6" name="Freeform 6"/>
            <p:cNvSpPr/>
            <p:nvPr/>
          </p:nvSpPr>
          <p:spPr>
            <a:xfrm>
              <a:off x="0" y="0"/>
              <a:ext cx="1418048" cy="1103651"/>
            </a:xfrm>
            <a:custGeom>
              <a:avLst/>
              <a:gdLst/>
              <a:ahLst/>
              <a:cxnLst/>
              <a:rect l="l" t="t" r="r" b="b"/>
              <a:pathLst>
                <a:path w="1418048" h="1103651">
                  <a:moveTo>
                    <a:pt x="0" y="0"/>
                  </a:moveTo>
                  <a:lnTo>
                    <a:pt x="1418048" y="0"/>
                  </a:lnTo>
                  <a:lnTo>
                    <a:pt x="1418048" y="1103651"/>
                  </a:lnTo>
                  <a:lnTo>
                    <a:pt x="0" y="1103651"/>
                  </a:lnTo>
                  <a:close/>
                </a:path>
              </a:pathLst>
            </a:custGeom>
            <a:solidFill>
              <a:srgbClr val="B11F36"/>
            </a:solidFill>
            <a:ln>
              <a:noFill/>
            </a:ln>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374598" y="1548493"/>
            <a:ext cx="15538804" cy="1104899"/>
          </a:xfrm>
          <a:prstGeom prst="rect">
            <a:avLst/>
          </a:prstGeom>
        </p:spPr>
        <p:txBody>
          <a:bodyPr lIns="0" tIns="0" rIns="0" bIns="0" rtlCol="0" anchor="t">
            <a:spAutoFit/>
          </a:bodyPr>
          <a:lstStyle/>
          <a:p>
            <a:pPr algn="ctr">
              <a:lnSpc>
                <a:spcPts val="7799"/>
              </a:lnSpc>
            </a:pPr>
            <a:r>
              <a:rPr lang="en-US" sz="9999">
                <a:solidFill>
                  <a:srgbClr val="0D1C2A"/>
                </a:solidFill>
                <a:latin typeface="Montserrat Extra-Bold"/>
              </a:rPr>
              <a:t>RECOMMENDATION</a:t>
            </a:r>
          </a:p>
        </p:txBody>
      </p:sp>
      <p:sp>
        <p:nvSpPr>
          <p:cNvPr id="9" name="TextBox 9"/>
          <p:cNvSpPr txBox="1"/>
          <p:nvPr/>
        </p:nvSpPr>
        <p:spPr>
          <a:xfrm>
            <a:off x="362990" y="4371023"/>
            <a:ext cx="5154262" cy="720090"/>
          </a:xfrm>
          <a:prstGeom prst="rect">
            <a:avLst/>
          </a:prstGeom>
        </p:spPr>
        <p:txBody>
          <a:bodyPr lIns="0" tIns="0" rIns="0" bIns="0" rtlCol="0" anchor="t">
            <a:spAutoFit/>
          </a:bodyPr>
          <a:lstStyle/>
          <a:p>
            <a:pPr algn="ctr">
              <a:lnSpc>
                <a:spcPts val="4680"/>
              </a:lnSpc>
            </a:pPr>
            <a:r>
              <a:rPr lang="en-US" sz="6000">
                <a:solidFill>
                  <a:srgbClr val="FFFFFF"/>
                </a:solidFill>
                <a:latin typeface="Canva Sans 1 Bold"/>
              </a:rPr>
              <a:t>Like-Me Bias </a:t>
            </a:r>
          </a:p>
        </p:txBody>
      </p:sp>
      <p:sp>
        <p:nvSpPr>
          <p:cNvPr id="10" name="TextBox 10"/>
          <p:cNvSpPr txBox="1"/>
          <p:nvPr/>
        </p:nvSpPr>
        <p:spPr>
          <a:xfrm>
            <a:off x="6777040" y="4371023"/>
            <a:ext cx="4595184" cy="720090"/>
          </a:xfrm>
          <a:prstGeom prst="rect">
            <a:avLst/>
          </a:prstGeom>
        </p:spPr>
        <p:txBody>
          <a:bodyPr lIns="0" tIns="0" rIns="0" bIns="0" rtlCol="0" anchor="t">
            <a:spAutoFit/>
          </a:bodyPr>
          <a:lstStyle/>
          <a:p>
            <a:pPr algn="ctr">
              <a:lnSpc>
                <a:spcPts val="4680"/>
              </a:lnSpc>
            </a:pPr>
            <a:r>
              <a:rPr lang="en-US" sz="6000">
                <a:solidFill>
                  <a:srgbClr val="FFFFFF"/>
                </a:solidFill>
                <a:latin typeface="Canva Sans 1 Bold"/>
              </a:rPr>
              <a:t>Gender Bias</a:t>
            </a:r>
          </a:p>
        </p:txBody>
      </p:sp>
      <p:grpSp>
        <p:nvGrpSpPr>
          <p:cNvPr id="11" name="Group 11"/>
          <p:cNvGrpSpPr/>
          <p:nvPr/>
        </p:nvGrpSpPr>
        <p:grpSpPr>
          <a:xfrm>
            <a:off x="12269023" y="3569099"/>
            <a:ext cx="6018977" cy="4972318"/>
            <a:chOff x="0" y="0"/>
            <a:chExt cx="1335967" cy="1103651"/>
          </a:xfrm>
        </p:grpSpPr>
        <p:sp>
          <p:nvSpPr>
            <p:cNvPr id="12" name="Freeform 12"/>
            <p:cNvSpPr/>
            <p:nvPr/>
          </p:nvSpPr>
          <p:spPr>
            <a:xfrm>
              <a:off x="0" y="0"/>
              <a:ext cx="1335967" cy="1103651"/>
            </a:xfrm>
            <a:custGeom>
              <a:avLst/>
              <a:gdLst/>
              <a:ahLst/>
              <a:cxnLst/>
              <a:rect l="l" t="t" r="r" b="b"/>
              <a:pathLst>
                <a:path w="1335967" h="1103651">
                  <a:moveTo>
                    <a:pt x="0" y="0"/>
                  </a:moveTo>
                  <a:lnTo>
                    <a:pt x="1335967" y="0"/>
                  </a:lnTo>
                  <a:lnTo>
                    <a:pt x="1335967" y="1103651"/>
                  </a:lnTo>
                  <a:lnTo>
                    <a:pt x="0" y="1103651"/>
                  </a:lnTo>
                  <a:close/>
                </a:path>
              </a:pathLst>
            </a:custGeom>
            <a:solidFill>
              <a:srgbClr val="0D1C2A"/>
            </a:solidFill>
            <a:ln>
              <a:noFill/>
            </a:ln>
          </p:spPr>
          <p:txBody>
            <a:bodyPr/>
            <a:lstStyle/>
            <a:p>
              <a:endParaRPr lang="en-IN"/>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2507923" y="3939216"/>
            <a:ext cx="5541177" cy="1562100"/>
          </a:xfrm>
          <a:prstGeom prst="rect">
            <a:avLst/>
          </a:prstGeom>
        </p:spPr>
        <p:txBody>
          <a:bodyPr lIns="0" tIns="0" rIns="0" bIns="0" rtlCol="0" anchor="t">
            <a:spAutoFit/>
          </a:bodyPr>
          <a:lstStyle/>
          <a:p>
            <a:pPr algn="ctr">
              <a:lnSpc>
                <a:spcPts val="6000"/>
              </a:lnSpc>
            </a:pPr>
            <a:r>
              <a:rPr lang="en-US" sz="6000">
                <a:solidFill>
                  <a:srgbClr val="FFFFFF"/>
                </a:solidFill>
                <a:latin typeface="Montserrat Semi-Bold Bold"/>
              </a:rPr>
              <a:t>Unrealistic Target </a:t>
            </a:r>
          </a:p>
        </p:txBody>
      </p:sp>
      <p:sp>
        <p:nvSpPr>
          <p:cNvPr id="15" name="TextBox 15"/>
          <p:cNvSpPr txBox="1"/>
          <p:nvPr/>
        </p:nvSpPr>
        <p:spPr>
          <a:xfrm>
            <a:off x="0" y="5845708"/>
            <a:ext cx="5880242" cy="1962150"/>
          </a:xfrm>
          <a:prstGeom prst="rect">
            <a:avLst/>
          </a:prstGeom>
        </p:spPr>
        <p:txBody>
          <a:bodyPr lIns="0" tIns="0" rIns="0" bIns="0" rtlCol="0" anchor="t">
            <a:spAutoFit/>
          </a:bodyPr>
          <a:lstStyle/>
          <a:p>
            <a:pPr marL="647700" lvl="1" indent="-323850">
              <a:lnSpc>
                <a:spcPts val="3000"/>
              </a:lnSpc>
              <a:buFont typeface="Arial"/>
              <a:buChar char="•"/>
            </a:pPr>
            <a:r>
              <a:rPr lang="en-US" sz="3000">
                <a:solidFill>
                  <a:srgbClr val="FFFFFF"/>
                </a:solidFill>
                <a:latin typeface="Canva Sans 1 Bold"/>
              </a:rPr>
              <a:t>Promote continuous Unconscious Bias Training</a:t>
            </a:r>
          </a:p>
          <a:p>
            <a:pPr>
              <a:lnSpc>
                <a:spcPts val="3000"/>
              </a:lnSpc>
            </a:pPr>
            <a:endParaRPr lang="en-US" sz="3000">
              <a:solidFill>
                <a:srgbClr val="FFFFFF"/>
              </a:solidFill>
              <a:latin typeface="Canva Sans 1 Bold"/>
            </a:endParaRPr>
          </a:p>
          <a:p>
            <a:pPr marL="647700" lvl="1" indent="-323850">
              <a:lnSpc>
                <a:spcPts val="3000"/>
              </a:lnSpc>
              <a:buFont typeface="Arial"/>
              <a:buChar char="•"/>
            </a:pPr>
            <a:r>
              <a:rPr lang="en-US" sz="3000">
                <a:solidFill>
                  <a:srgbClr val="FFFFFF"/>
                </a:solidFill>
                <a:latin typeface="Canva Sans 1 Bold"/>
              </a:rPr>
              <a:t>Reforming recruitment processes</a:t>
            </a:r>
          </a:p>
        </p:txBody>
      </p:sp>
      <p:sp>
        <p:nvSpPr>
          <p:cNvPr id="16" name="TextBox 16"/>
          <p:cNvSpPr txBox="1"/>
          <p:nvPr/>
        </p:nvSpPr>
        <p:spPr>
          <a:xfrm>
            <a:off x="6134511" y="5845708"/>
            <a:ext cx="5880242" cy="1962150"/>
          </a:xfrm>
          <a:prstGeom prst="rect">
            <a:avLst/>
          </a:prstGeom>
        </p:spPr>
        <p:txBody>
          <a:bodyPr lIns="0" tIns="0" rIns="0" bIns="0" rtlCol="0" anchor="t">
            <a:spAutoFit/>
          </a:bodyPr>
          <a:lstStyle/>
          <a:p>
            <a:pPr marL="647700" lvl="1" indent="-323850">
              <a:lnSpc>
                <a:spcPts val="3000"/>
              </a:lnSpc>
              <a:buFont typeface="Arial"/>
              <a:buChar char="•"/>
            </a:pPr>
            <a:r>
              <a:rPr lang="en-US" sz="3000">
                <a:solidFill>
                  <a:srgbClr val="FFFFFF"/>
                </a:solidFill>
                <a:latin typeface="Canva Sans 1 Bold"/>
              </a:rPr>
              <a:t>Promote continuous Diversity &amp; Inclusion Training</a:t>
            </a:r>
          </a:p>
          <a:p>
            <a:pPr>
              <a:lnSpc>
                <a:spcPts val="3000"/>
              </a:lnSpc>
            </a:pPr>
            <a:endParaRPr lang="en-US" sz="3000">
              <a:solidFill>
                <a:srgbClr val="FFFFFF"/>
              </a:solidFill>
              <a:latin typeface="Canva Sans 1 Bold"/>
            </a:endParaRPr>
          </a:p>
          <a:p>
            <a:pPr marL="647700" lvl="1" indent="-323850">
              <a:lnSpc>
                <a:spcPts val="3000"/>
              </a:lnSpc>
              <a:buFont typeface="Arial"/>
              <a:buChar char="•"/>
            </a:pPr>
            <a:r>
              <a:rPr lang="en-US" sz="3000">
                <a:solidFill>
                  <a:srgbClr val="FFFFFF"/>
                </a:solidFill>
                <a:latin typeface="Canva Sans 1 Bold"/>
              </a:rPr>
              <a:t>Promote pay equity</a:t>
            </a:r>
          </a:p>
        </p:txBody>
      </p:sp>
      <p:sp>
        <p:nvSpPr>
          <p:cNvPr id="17" name="TextBox 17"/>
          <p:cNvSpPr txBox="1"/>
          <p:nvPr/>
        </p:nvSpPr>
        <p:spPr>
          <a:xfrm>
            <a:off x="12526198" y="5845708"/>
            <a:ext cx="5522902" cy="1962150"/>
          </a:xfrm>
          <a:prstGeom prst="rect">
            <a:avLst/>
          </a:prstGeom>
        </p:spPr>
        <p:txBody>
          <a:bodyPr lIns="0" tIns="0" rIns="0" bIns="0" rtlCol="0" anchor="t">
            <a:spAutoFit/>
          </a:bodyPr>
          <a:lstStyle/>
          <a:p>
            <a:pPr marL="647700" lvl="1" indent="-323850">
              <a:lnSpc>
                <a:spcPts val="3000"/>
              </a:lnSpc>
              <a:buFont typeface="Arial"/>
              <a:buChar char="•"/>
            </a:pPr>
            <a:r>
              <a:rPr lang="en-US" sz="3000">
                <a:solidFill>
                  <a:srgbClr val="FFFFFF"/>
                </a:solidFill>
                <a:latin typeface="Canva Sans 1 Bold"/>
              </a:rPr>
              <a:t>Effective Goal Setting</a:t>
            </a:r>
          </a:p>
          <a:p>
            <a:pPr>
              <a:lnSpc>
                <a:spcPts val="3000"/>
              </a:lnSpc>
            </a:pPr>
            <a:endParaRPr lang="en-US" sz="3000">
              <a:solidFill>
                <a:srgbClr val="FFFFFF"/>
              </a:solidFill>
              <a:latin typeface="Canva Sans 1 Bold"/>
            </a:endParaRPr>
          </a:p>
          <a:p>
            <a:pPr marL="647700" lvl="1" indent="-323850">
              <a:lnSpc>
                <a:spcPts val="3000"/>
              </a:lnSpc>
              <a:buFont typeface="Arial"/>
              <a:buChar char="•"/>
            </a:pPr>
            <a:r>
              <a:rPr lang="en-US" sz="3000">
                <a:solidFill>
                  <a:srgbClr val="FFFFFF"/>
                </a:solidFill>
                <a:latin typeface="Canva Sans 1 Bold"/>
              </a:rPr>
              <a:t>Provide continues training and development plan</a:t>
            </a:r>
          </a:p>
        </p:txBody>
      </p:sp>
      <p:sp>
        <p:nvSpPr>
          <p:cNvPr id="18" name="TextBox 18"/>
          <p:cNvSpPr txBox="1"/>
          <p:nvPr/>
        </p:nvSpPr>
        <p:spPr>
          <a:xfrm>
            <a:off x="12973460" y="8112658"/>
            <a:ext cx="2752314" cy="240030"/>
          </a:xfrm>
          <a:prstGeom prst="rect">
            <a:avLst/>
          </a:prstGeom>
        </p:spPr>
        <p:txBody>
          <a:bodyPr lIns="0" tIns="0" rIns="0" bIns="0" rtlCol="0" anchor="t">
            <a:spAutoFit/>
          </a:bodyPr>
          <a:lstStyle/>
          <a:p>
            <a:pPr algn="r">
              <a:lnSpc>
                <a:spcPts val="1710"/>
              </a:lnSpc>
            </a:pPr>
            <a:r>
              <a:rPr lang="en-US" sz="1500">
                <a:solidFill>
                  <a:srgbClr val="FFFFFF"/>
                </a:solidFill>
                <a:latin typeface="Canva Sans 1 Bold"/>
              </a:rPr>
              <a:t>Detail provided in Appendix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1C2A"/>
        </a:solidFill>
        <a:effectLst/>
      </p:bgPr>
    </p:bg>
    <p:spTree>
      <p:nvGrpSpPr>
        <p:cNvPr id="1" name=""/>
        <p:cNvGrpSpPr/>
        <p:nvPr/>
      </p:nvGrpSpPr>
      <p:grpSpPr>
        <a:xfrm>
          <a:off x="0" y="0"/>
          <a:ext cx="0" cy="0"/>
          <a:chOff x="0" y="0"/>
          <a:chExt cx="0" cy="0"/>
        </a:xfrm>
      </p:grpSpPr>
      <p:grpSp>
        <p:nvGrpSpPr>
          <p:cNvPr id="2" name="Group 2"/>
          <p:cNvGrpSpPr/>
          <p:nvPr/>
        </p:nvGrpSpPr>
        <p:grpSpPr>
          <a:xfrm>
            <a:off x="1104900" y="4788059"/>
            <a:ext cx="15638012" cy="238722"/>
            <a:chOff x="0" y="0"/>
            <a:chExt cx="9983306" cy="152400"/>
          </a:xfrm>
        </p:grpSpPr>
        <p:sp>
          <p:nvSpPr>
            <p:cNvPr id="3" name="Freeform 3"/>
            <p:cNvSpPr/>
            <p:nvPr/>
          </p:nvSpPr>
          <p:spPr>
            <a:xfrm>
              <a:off x="0" y="0"/>
              <a:ext cx="9983306" cy="152400"/>
            </a:xfrm>
            <a:custGeom>
              <a:avLst/>
              <a:gdLst/>
              <a:ahLst/>
              <a:cxnLst/>
              <a:rect l="l" t="t" r="r" b="b"/>
              <a:pathLst>
                <a:path w="9983306" h="152400">
                  <a:moveTo>
                    <a:pt x="0" y="0"/>
                  </a:moveTo>
                  <a:lnTo>
                    <a:pt x="9983306" y="0"/>
                  </a:lnTo>
                  <a:lnTo>
                    <a:pt x="9983306" y="152400"/>
                  </a:lnTo>
                  <a:lnTo>
                    <a:pt x="0" y="152400"/>
                  </a:lnTo>
                  <a:close/>
                </a:path>
              </a:pathLst>
            </a:custGeom>
            <a:solidFill>
              <a:srgbClr val="FFFFFF"/>
            </a:solidFill>
          </p:spPr>
          <p:txBody>
            <a:bodyPr/>
            <a:lstStyle/>
            <a:p>
              <a:endParaRPr lang="en-IN"/>
            </a:p>
          </p:txBody>
        </p:sp>
      </p:grpSp>
      <p:grpSp>
        <p:nvGrpSpPr>
          <p:cNvPr id="4" name="Group 4"/>
          <p:cNvGrpSpPr/>
          <p:nvPr/>
        </p:nvGrpSpPr>
        <p:grpSpPr>
          <a:xfrm>
            <a:off x="-279836" y="4485764"/>
            <a:ext cx="1783895" cy="843311"/>
            <a:chOff x="0" y="0"/>
            <a:chExt cx="603441" cy="285268"/>
          </a:xfrm>
        </p:grpSpPr>
        <p:sp>
          <p:nvSpPr>
            <p:cNvPr id="5" name="Freeform 5"/>
            <p:cNvSpPr/>
            <p:nvPr/>
          </p:nvSpPr>
          <p:spPr>
            <a:xfrm>
              <a:off x="0" y="0"/>
              <a:ext cx="603441" cy="285268"/>
            </a:xfrm>
            <a:custGeom>
              <a:avLst/>
              <a:gdLst/>
              <a:ahLst/>
              <a:cxnLst/>
              <a:rect l="l" t="t" r="r" b="b"/>
              <a:pathLst>
                <a:path w="603441" h="285268">
                  <a:moveTo>
                    <a:pt x="0" y="0"/>
                  </a:moveTo>
                  <a:lnTo>
                    <a:pt x="603441" y="0"/>
                  </a:lnTo>
                  <a:lnTo>
                    <a:pt x="603441" y="285268"/>
                  </a:lnTo>
                  <a:lnTo>
                    <a:pt x="0" y="285268"/>
                  </a:lnTo>
                  <a:close/>
                </a:path>
              </a:pathLst>
            </a:custGeom>
            <a:solidFill>
              <a:srgbClr val="767F89"/>
            </a:solidFill>
          </p:spPr>
          <p:txBody>
            <a:bodyPr/>
            <a:lstStyle/>
            <a:p>
              <a:endParaRPr lang="en-IN"/>
            </a:p>
          </p:txBody>
        </p:sp>
      </p:grpSp>
      <p:grpSp>
        <p:nvGrpSpPr>
          <p:cNvPr id="6" name="Group 6"/>
          <p:cNvGrpSpPr/>
          <p:nvPr/>
        </p:nvGrpSpPr>
        <p:grpSpPr>
          <a:xfrm>
            <a:off x="16665144" y="4485764"/>
            <a:ext cx="2020939" cy="843311"/>
            <a:chOff x="0" y="0"/>
            <a:chExt cx="683626" cy="285268"/>
          </a:xfrm>
        </p:grpSpPr>
        <p:sp>
          <p:nvSpPr>
            <p:cNvPr id="7" name="Freeform 7"/>
            <p:cNvSpPr/>
            <p:nvPr/>
          </p:nvSpPr>
          <p:spPr>
            <a:xfrm>
              <a:off x="0" y="0"/>
              <a:ext cx="683626" cy="285268"/>
            </a:xfrm>
            <a:custGeom>
              <a:avLst/>
              <a:gdLst/>
              <a:ahLst/>
              <a:cxnLst/>
              <a:rect l="l" t="t" r="r" b="b"/>
              <a:pathLst>
                <a:path w="683626" h="285268">
                  <a:moveTo>
                    <a:pt x="0" y="0"/>
                  </a:moveTo>
                  <a:lnTo>
                    <a:pt x="683626" y="0"/>
                  </a:lnTo>
                  <a:lnTo>
                    <a:pt x="683626" y="285268"/>
                  </a:lnTo>
                  <a:lnTo>
                    <a:pt x="0" y="285268"/>
                  </a:lnTo>
                  <a:close/>
                </a:path>
              </a:pathLst>
            </a:custGeom>
            <a:solidFill>
              <a:srgbClr val="767F89"/>
            </a:solidFill>
          </p:spPr>
          <p:txBody>
            <a:bodyPr/>
            <a:lstStyle/>
            <a:p>
              <a:endParaRPr lang="en-IN"/>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49548" y="3488754"/>
            <a:ext cx="2837332" cy="2837332"/>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725334" y="3488754"/>
            <a:ext cx="2837332" cy="2837332"/>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53626" y="3488754"/>
            <a:ext cx="2837332" cy="2837332"/>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599851" y="4335030"/>
            <a:ext cx="1088298" cy="1088298"/>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75030" y="4406988"/>
            <a:ext cx="1186368" cy="1000863"/>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372857" y="4426964"/>
            <a:ext cx="998869" cy="904430"/>
          </a:xfrm>
          <a:prstGeom prst="rect">
            <a:avLst/>
          </a:prstGeom>
        </p:spPr>
      </p:pic>
      <p:sp>
        <p:nvSpPr>
          <p:cNvPr id="14" name="TextBox 14"/>
          <p:cNvSpPr txBox="1"/>
          <p:nvPr/>
        </p:nvSpPr>
        <p:spPr>
          <a:xfrm>
            <a:off x="1504060" y="6628406"/>
            <a:ext cx="5365257" cy="899160"/>
          </a:xfrm>
          <a:prstGeom prst="rect">
            <a:avLst/>
          </a:prstGeom>
        </p:spPr>
        <p:txBody>
          <a:bodyPr lIns="0" tIns="0" rIns="0" bIns="0" rtlCol="0" anchor="t">
            <a:spAutoFit/>
          </a:bodyPr>
          <a:lstStyle/>
          <a:p>
            <a:pPr algn="ctr">
              <a:lnSpc>
                <a:spcPts val="3419"/>
              </a:lnSpc>
            </a:pPr>
            <a:r>
              <a:rPr lang="en-US" sz="2999">
                <a:solidFill>
                  <a:srgbClr val="E7EBEF"/>
                </a:solidFill>
                <a:latin typeface="Canva Sans 1 Bold"/>
              </a:rPr>
              <a:t>Understand how management are positioned </a:t>
            </a:r>
          </a:p>
        </p:txBody>
      </p:sp>
      <p:sp>
        <p:nvSpPr>
          <p:cNvPr id="15" name="TextBox 15"/>
          <p:cNvSpPr txBox="1"/>
          <p:nvPr/>
        </p:nvSpPr>
        <p:spPr>
          <a:xfrm>
            <a:off x="11640723" y="6628406"/>
            <a:ext cx="4463136" cy="899160"/>
          </a:xfrm>
          <a:prstGeom prst="rect">
            <a:avLst/>
          </a:prstGeom>
        </p:spPr>
        <p:txBody>
          <a:bodyPr lIns="0" tIns="0" rIns="0" bIns="0" rtlCol="0" anchor="t">
            <a:spAutoFit/>
          </a:bodyPr>
          <a:lstStyle/>
          <a:p>
            <a:pPr algn="ctr">
              <a:lnSpc>
                <a:spcPts val="3419"/>
              </a:lnSpc>
            </a:pPr>
            <a:r>
              <a:rPr lang="en-US" sz="2999">
                <a:solidFill>
                  <a:srgbClr val="E7EBEF"/>
                </a:solidFill>
                <a:latin typeface="Canva Sans 1 Bold"/>
              </a:rPr>
              <a:t>Design and  implement step by step plan</a:t>
            </a:r>
          </a:p>
        </p:txBody>
      </p:sp>
      <p:sp>
        <p:nvSpPr>
          <p:cNvPr id="16" name="TextBox 16"/>
          <p:cNvSpPr txBox="1"/>
          <p:nvPr/>
        </p:nvSpPr>
        <p:spPr>
          <a:xfrm>
            <a:off x="6990160" y="6628406"/>
            <a:ext cx="4307680" cy="899160"/>
          </a:xfrm>
          <a:prstGeom prst="rect">
            <a:avLst/>
          </a:prstGeom>
        </p:spPr>
        <p:txBody>
          <a:bodyPr lIns="0" tIns="0" rIns="0" bIns="0" rtlCol="0" anchor="t">
            <a:spAutoFit/>
          </a:bodyPr>
          <a:lstStyle/>
          <a:p>
            <a:pPr algn="ctr">
              <a:lnSpc>
                <a:spcPts val="3419"/>
              </a:lnSpc>
            </a:pPr>
            <a:r>
              <a:rPr lang="en-US" sz="2999">
                <a:solidFill>
                  <a:srgbClr val="E7EBEF"/>
                </a:solidFill>
                <a:latin typeface="Canva Sans 1 Bold"/>
              </a:rPr>
              <a:t>Showcase the impacts of a diverse team</a:t>
            </a:r>
          </a:p>
        </p:txBody>
      </p:sp>
      <p:pic>
        <p:nvPicPr>
          <p:cNvPr id="17" name="Picture 17"/>
          <p:cNvPicPr>
            <a:picLocks noChangeAspect="1"/>
          </p:cNvPicPr>
          <p:nvPr/>
        </p:nvPicPr>
        <p:blipFill>
          <a:blip r:embed="rId12">
            <a:alphaModFix amt="36000"/>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749132" y="9089566"/>
            <a:ext cx="4789735" cy="2394868"/>
          </a:xfrm>
          <a:prstGeom prst="rect">
            <a:avLst/>
          </a:prstGeom>
        </p:spPr>
      </p:pic>
      <p:sp>
        <p:nvSpPr>
          <p:cNvPr id="18" name="TextBox 18"/>
          <p:cNvSpPr txBox="1"/>
          <p:nvPr/>
        </p:nvSpPr>
        <p:spPr>
          <a:xfrm>
            <a:off x="1252395" y="529655"/>
            <a:ext cx="10010811" cy="1368424"/>
          </a:xfrm>
          <a:prstGeom prst="rect">
            <a:avLst/>
          </a:prstGeom>
        </p:spPr>
        <p:txBody>
          <a:bodyPr lIns="0" tIns="0" rIns="0" bIns="0" rtlCol="0" anchor="t">
            <a:spAutoFit/>
          </a:bodyPr>
          <a:lstStyle/>
          <a:p>
            <a:pPr>
              <a:lnSpc>
                <a:spcPts val="11200"/>
              </a:lnSpc>
            </a:pPr>
            <a:r>
              <a:rPr lang="en-US" sz="8000">
                <a:solidFill>
                  <a:srgbClr val="FFFFFF"/>
                </a:solidFill>
                <a:latin typeface="Montserrat Extra-Bold"/>
              </a:rPr>
              <a:t>Implementation</a:t>
            </a:r>
          </a:p>
        </p:txBody>
      </p:sp>
      <p:sp>
        <p:nvSpPr>
          <p:cNvPr id="19" name="TextBox 19"/>
          <p:cNvSpPr txBox="1"/>
          <p:nvPr/>
        </p:nvSpPr>
        <p:spPr>
          <a:xfrm>
            <a:off x="1252395" y="1802829"/>
            <a:ext cx="10010811" cy="854075"/>
          </a:xfrm>
          <a:prstGeom prst="rect">
            <a:avLst/>
          </a:prstGeom>
        </p:spPr>
        <p:txBody>
          <a:bodyPr lIns="0" tIns="0" rIns="0" bIns="0" rtlCol="0" anchor="t">
            <a:spAutoFit/>
          </a:bodyPr>
          <a:lstStyle/>
          <a:p>
            <a:pPr>
              <a:lnSpc>
                <a:spcPts val="7000"/>
              </a:lnSpc>
            </a:pPr>
            <a:r>
              <a:rPr lang="en-US" sz="5000">
                <a:solidFill>
                  <a:srgbClr val="FFFFFF"/>
                </a:solidFill>
                <a:latin typeface="Montserrat Semi-Bold"/>
              </a:rPr>
              <a:t>Tone at the TOP - EDI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1B2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07790" y="2828706"/>
            <a:ext cx="544219" cy="431560"/>
            <a:chOff x="0" y="0"/>
            <a:chExt cx="1636767" cy="1297940"/>
          </a:xfrm>
        </p:grpSpPr>
        <p:sp>
          <p:nvSpPr>
            <p:cNvPr id="3" name="Freeform 3"/>
            <p:cNvSpPr/>
            <p:nvPr/>
          </p:nvSpPr>
          <p:spPr>
            <a:xfrm>
              <a:off x="0" y="0"/>
              <a:ext cx="1636767" cy="1297940"/>
            </a:xfrm>
            <a:custGeom>
              <a:avLst/>
              <a:gdLst/>
              <a:ahLst/>
              <a:cxnLst/>
              <a:rect l="l" t="t" r="r" b="b"/>
              <a:pathLst>
                <a:path w="1636767" h="1297940">
                  <a:moveTo>
                    <a:pt x="0" y="0"/>
                  </a:moveTo>
                  <a:lnTo>
                    <a:pt x="818383" y="1297940"/>
                  </a:lnTo>
                  <a:lnTo>
                    <a:pt x="1636767" y="0"/>
                  </a:lnTo>
                  <a:close/>
                </a:path>
              </a:pathLst>
            </a:custGeom>
            <a:solidFill>
              <a:srgbClr val="E01E37"/>
            </a:solidFill>
          </p:spPr>
          <p:txBody>
            <a:bodyPr/>
            <a:lstStyle/>
            <a:p>
              <a:endParaRPr lang="en-IN"/>
            </a:p>
          </p:txBody>
        </p:sp>
      </p:gr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2141" y="2903868"/>
            <a:ext cx="368154" cy="301217"/>
          </a:xfrm>
          <a:prstGeom prst="rect">
            <a:avLst/>
          </a:prstGeom>
        </p:spPr>
      </p:pic>
      <p:grpSp>
        <p:nvGrpSpPr>
          <p:cNvPr id="5" name="Group 5"/>
          <p:cNvGrpSpPr>
            <a:grpSpLocks noChangeAspect="1"/>
          </p:cNvGrpSpPr>
          <p:nvPr/>
        </p:nvGrpSpPr>
        <p:grpSpPr>
          <a:xfrm rot="-10800000">
            <a:off x="8138511" y="-964286"/>
            <a:ext cx="8414686" cy="7287118"/>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7" name="Group 7"/>
          <p:cNvGrpSpPr>
            <a:grpSpLocks noChangeAspect="1"/>
          </p:cNvGrpSpPr>
          <p:nvPr/>
        </p:nvGrpSpPr>
        <p:grpSpPr>
          <a:xfrm>
            <a:off x="10423606" y="-964286"/>
            <a:ext cx="8421141" cy="7292708"/>
            <a:chOff x="0" y="0"/>
            <a:chExt cx="6350000" cy="5499100"/>
          </a:xfrm>
        </p:grpSpPr>
        <p:sp>
          <p:nvSpPr>
            <p:cNvPr id="8" name="Freeform 8"/>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6"/>
              <a:stretch>
                <a:fillRect r="-31878"/>
              </a:stretch>
            </a:blipFill>
          </p:spPr>
          <p:txBody>
            <a:bodyPr/>
            <a:lstStyle/>
            <a:p>
              <a:endParaRPr lang="en-IN"/>
            </a:p>
          </p:txBody>
        </p:sp>
      </p:grpSp>
      <p:grpSp>
        <p:nvGrpSpPr>
          <p:cNvPr id="9" name="Group 9"/>
          <p:cNvGrpSpPr>
            <a:grpSpLocks noChangeAspect="1"/>
          </p:cNvGrpSpPr>
          <p:nvPr/>
        </p:nvGrpSpPr>
        <p:grpSpPr>
          <a:xfrm rot="-10800000">
            <a:off x="14634177" y="6328422"/>
            <a:ext cx="2285553" cy="1979289"/>
            <a:chOff x="0" y="0"/>
            <a:chExt cx="6350000" cy="5499100"/>
          </a:xfrm>
        </p:grpSpPr>
        <p:sp>
          <p:nvSpPr>
            <p:cNvPr id="10" name="Freeform 10"/>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11" name="Group 11"/>
          <p:cNvGrpSpPr>
            <a:grpSpLocks noChangeAspect="1"/>
          </p:cNvGrpSpPr>
          <p:nvPr/>
        </p:nvGrpSpPr>
        <p:grpSpPr>
          <a:xfrm>
            <a:off x="12348624" y="4349132"/>
            <a:ext cx="2285553" cy="1979289"/>
            <a:chOff x="0" y="0"/>
            <a:chExt cx="6350000" cy="5499100"/>
          </a:xfrm>
        </p:grpSpPr>
        <p:sp>
          <p:nvSpPr>
            <p:cNvPr id="12" name="Freeform 12"/>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sp>
        <p:nvSpPr>
          <p:cNvPr id="13" name="TextBox 13"/>
          <p:cNvSpPr txBox="1"/>
          <p:nvPr/>
        </p:nvSpPr>
        <p:spPr>
          <a:xfrm>
            <a:off x="630104" y="256837"/>
            <a:ext cx="11090652" cy="2460625"/>
          </a:xfrm>
          <a:prstGeom prst="rect">
            <a:avLst/>
          </a:prstGeom>
        </p:spPr>
        <p:txBody>
          <a:bodyPr lIns="0" tIns="0" rIns="0" bIns="0" rtlCol="0" anchor="t">
            <a:spAutoFit/>
          </a:bodyPr>
          <a:lstStyle/>
          <a:p>
            <a:pPr>
              <a:lnSpc>
                <a:spcPts val="11200"/>
              </a:lnSpc>
            </a:pPr>
            <a:r>
              <a:rPr lang="en-US" sz="8000">
                <a:solidFill>
                  <a:srgbClr val="FFFFFF"/>
                </a:solidFill>
                <a:latin typeface="Montserrat Extra-Bold"/>
              </a:rPr>
              <a:t>Implementation</a:t>
            </a:r>
          </a:p>
          <a:p>
            <a:pPr>
              <a:lnSpc>
                <a:spcPts val="8400"/>
              </a:lnSpc>
            </a:pPr>
            <a:r>
              <a:rPr lang="en-US" sz="6000" spc="-60">
                <a:solidFill>
                  <a:srgbClr val="FFFFFF"/>
                </a:solidFill>
                <a:latin typeface="Montserrat Semi-Bold Bold"/>
              </a:rPr>
              <a:t>Branding</a:t>
            </a:r>
          </a:p>
        </p:txBody>
      </p:sp>
      <p:sp>
        <p:nvSpPr>
          <p:cNvPr id="14" name="TextBox 14"/>
          <p:cNvSpPr txBox="1"/>
          <p:nvPr/>
        </p:nvSpPr>
        <p:spPr>
          <a:xfrm>
            <a:off x="1556449" y="2818869"/>
            <a:ext cx="8523381" cy="431800"/>
          </a:xfrm>
          <a:prstGeom prst="rect">
            <a:avLst/>
          </a:prstGeom>
        </p:spPr>
        <p:txBody>
          <a:bodyPr lIns="0" tIns="0" rIns="0" bIns="0" rtlCol="0" anchor="t">
            <a:spAutoFit/>
          </a:bodyPr>
          <a:lstStyle/>
          <a:p>
            <a:pPr>
              <a:lnSpc>
                <a:spcPts val="3499"/>
              </a:lnSpc>
            </a:pPr>
            <a:r>
              <a:rPr lang="en-US" sz="2499">
                <a:solidFill>
                  <a:srgbClr val="FFFFFF"/>
                </a:solidFill>
                <a:latin typeface="Canva Sans 1"/>
              </a:rPr>
              <a:t>Creat Diversity &amp; Inclusion video</a:t>
            </a:r>
          </a:p>
        </p:txBody>
      </p:sp>
      <p:sp>
        <p:nvSpPr>
          <p:cNvPr id="15" name="AutoShape 15"/>
          <p:cNvSpPr/>
          <p:nvPr/>
        </p:nvSpPr>
        <p:spPr>
          <a:xfrm rot="5396021">
            <a:off x="13130210" y="5133975"/>
            <a:ext cx="8229606" cy="0"/>
          </a:xfrm>
          <a:prstGeom prst="line">
            <a:avLst/>
          </a:prstGeom>
          <a:ln w="19050" cap="flat">
            <a:solidFill>
              <a:srgbClr val="E01E37"/>
            </a:solidFill>
            <a:prstDash val="solid"/>
            <a:headEnd type="none" w="sm" len="sm"/>
            <a:tailEnd type="none" w="sm" len="sm"/>
          </a:ln>
        </p:spPr>
        <p:txBody>
          <a:bodyPr/>
          <a:lstStyle/>
          <a:p>
            <a:endParaRPr lang="en-IN"/>
          </a:p>
        </p:txBody>
      </p:sp>
      <p:grpSp>
        <p:nvGrpSpPr>
          <p:cNvPr id="16" name="Group 16"/>
          <p:cNvGrpSpPr>
            <a:grpSpLocks noChangeAspect="1"/>
          </p:cNvGrpSpPr>
          <p:nvPr/>
        </p:nvGrpSpPr>
        <p:grpSpPr>
          <a:xfrm>
            <a:off x="14634177" y="8307711"/>
            <a:ext cx="2285553" cy="1979289"/>
            <a:chOff x="0" y="0"/>
            <a:chExt cx="6350000" cy="5499100"/>
          </a:xfrm>
        </p:grpSpPr>
        <p:sp>
          <p:nvSpPr>
            <p:cNvPr id="17" name="Freeform 17"/>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grpSp>
        <p:nvGrpSpPr>
          <p:cNvPr id="18" name="Group 18"/>
          <p:cNvGrpSpPr>
            <a:grpSpLocks noChangeAspect="1"/>
          </p:cNvGrpSpPr>
          <p:nvPr/>
        </p:nvGrpSpPr>
        <p:grpSpPr>
          <a:xfrm>
            <a:off x="14634177" y="4349132"/>
            <a:ext cx="2285553" cy="1979289"/>
            <a:chOff x="0" y="0"/>
            <a:chExt cx="6350000" cy="5499100"/>
          </a:xfrm>
        </p:grpSpPr>
        <p:sp>
          <p:nvSpPr>
            <p:cNvPr id="19" name="Freeform 1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sp>
        <p:nvSpPr>
          <p:cNvPr id="20" name="AutoShape 20"/>
          <p:cNvSpPr/>
          <p:nvPr/>
        </p:nvSpPr>
        <p:spPr>
          <a:xfrm rot="-3614396">
            <a:off x="11781359" y="9290200"/>
            <a:ext cx="2274535" cy="0"/>
          </a:xfrm>
          <a:prstGeom prst="line">
            <a:avLst/>
          </a:prstGeom>
          <a:ln w="19050" cap="rnd">
            <a:solidFill>
              <a:srgbClr val="FFFFFF"/>
            </a:solidFill>
            <a:prstDash val="solid"/>
            <a:headEnd type="none" w="sm" len="sm"/>
            <a:tailEnd type="none" w="sm" len="sm"/>
          </a:ln>
        </p:spPr>
        <p:txBody>
          <a:bodyPr/>
          <a:lstStyle/>
          <a:p>
            <a:endParaRPr lang="en-IN"/>
          </a:p>
        </p:txBody>
      </p:sp>
      <p:pic>
        <p:nvPicPr>
          <p:cNvPr id="21" name="Picture 21"/>
          <p:cNvPicPr>
            <a:picLocks noChangeAspect="1"/>
          </p:cNvPicPr>
          <p:nvPr>
            <a:videoFile r:link="rId1"/>
          </p:nvPr>
        </p:nvPicPr>
        <p:blipFill>
          <a:blip r:embed="rId7"/>
          <a:stretch>
            <a:fillRect/>
          </a:stretch>
        </p:blipFill>
        <p:spPr>
          <a:xfrm>
            <a:off x="630104" y="3535671"/>
            <a:ext cx="10972800" cy="61721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1B2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0800000">
            <a:off x="7888894" y="-1401420"/>
            <a:ext cx="11205013" cy="9703541"/>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4" name="Group 4"/>
          <p:cNvGrpSpPr>
            <a:grpSpLocks noChangeAspect="1"/>
          </p:cNvGrpSpPr>
          <p:nvPr/>
        </p:nvGrpSpPr>
        <p:grpSpPr>
          <a:xfrm>
            <a:off x="10404777" y="-996899"/>
            <a:ext cx="8458800" cy="7325320"/>
            <a:chOff x="0" y="0"/>
            <a:chExt cx="6350000" cy="5499100"/>
          </a:xfrm>
        </p:grpSpPr>
        <p:sp>
          <p:nvSpPr>
            <p:cNvPr id="5" name="Freeform 5"/>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stretch>
                <a:fillRect t="-26982" b="-26982"/>
              </a:stretch>
            </a:blipFill>
          </p:spPr>
          <p:txBody>
            <a:bodyPr/>
            <a:lstStyle/>
            <a:p>
              <a:endParaRPr lang="en-IN"/>
            </a:p>
          </p:txBody>
        </p:sp>
      </p:grpSp>
      <p:grpSp>
        <p:nvGrpSpPr>
          <p:cNvPr id="6" name="Group 6"/>
          <p:cNvGrpSpPr>
            <a:grpSpLocks noChangeAspect="1"/>
          </p:cNvGrpSpPr>
          <p:nvPr/>
        </p:nvGrpSpPr>
        <p:grpSpPr>
          <a:xfrm>
            <a:off x="14634177" y="4349132"/>
            <a:ext cx="2285553" cy="197928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grpSp>
        <p:nvGrpSpPr>
          <p:cNvPr id="8" name="Group 8"/>
          <p:cNvGrpSpPr>
            <a:grpSpLocks noChangeAspect="1"/>
          </p:cNvGrpSpPr>
          <p:nvPr/>
        </p:nvGrpSpPr>
        <p:grpSpPr>
          <a:xfrm rot="-10800000">
            <a:off x="13491400" y="8307711"/>
            <a:ext cx="2285553" cy="1979289"/>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10" name="Group 10"/>
          <p:cNvGrpSpPr>
            <a:grpSpLocks noChangeAspect="1"/>
          </p:cNvGrpSpPr>
          <p:nvPr/>
        </p:nvGrpSpPr>
        <p:grpSpPr>
          <a:xfrm>
            <a:off x="14634177" y="8307711"/>
            <a:ext cx="2285553" cy="1979289"/>
            <a:chOff x="0" y="0"/>
            <a:chExt cx="6350000" cy="5499100"/>
          </a:xfrm>
        </p:grpSpPr>
        <p:sp>
          <p:nvSpPr>
            <p:cNvPr id="11" name="Freeform 11"/>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grpSp>
        <p:nvGrpSpPr>
          <p:cNvPr id="12" name="Group 12"/>
          <p:cNvGrpSpPr>
            <a:grpSpLocks noChangeAspect="1"/>
          </p:cNvGrpSpPr>
          <p:nvPr/>
        </p:nvGrpSpPr>
        <p:grpSpPr>
          <a:xfrm>
            <a:off x="11205847" y="6328422"/>
            <a:ext cx="2285553" cy="1979289"/>
            <a:chOff x="0" y="0"/>
            <a:chExt cx="6350000" cy="5499100"/>
          </a:xfrm>
        </p:grpSpPr>
        <p:sp>
          <p:nvSpPr>
            <p:cNvPr id="13" name="Freeform 1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sp>
        <p:nvSpPr>
          <p:cNvPr id="14" name="AutoShape 14"/>
          <p:cNvSpPr/>
          <p:nvPr/>
        </p:nvSpPr>
        <p:spPr>
          <a:xfrm rot="5396021">
            <a:off x="-3071815" y="5133975"/>
            <a:ext cx="8229606" cy="0"/>
          </a:xfrm>
          <a:prstGeom prst="line">
            <a:avLst/>
          </a:prstGeom>
          <a:ln w="19050" cap="flat">
            <a:solidFill>
              <a:srgbClr val="E01E37"/>
            </a:solidFill>
            <a:prstDash val="solid"/>
            <a:headEnd type="none" w="sm" len="sm"/>
            <a:tailEnd type="none" w="sm" len="sm"/>
          </a:ln>
        </p:spPr>
        <p:txBody>
          <a:bodyPr/>
          <a:lstStyle/>
          <a:p>
            <a:endParaRPr lang="en-IN"/>
          </a:p>
        </p:txBody>
      </p:sp>
      <p:sp>
        <p:nvSpPr>
          <p:cNvPr id="15" name="TextBox 15"/>
          <p:cNvSpPr txBox="1"/>
          <p:nvPr/>
        </p:nvSpPr>
        <p:spPr>
          <a:xfrm>
            <a:off x="1815900" y="4365774"/>
            <a:ext cx="11917715" cy="1292224"/>
          </a:xfrm>
          <a:prstGeom prst="rect">
            <a:avLst/>
          </a:prstGeom>
        </p:spPr>
        <p:txBody>
          <a:bodyPr lIns="0" tIns="0" rIns="0" bIns="0" rtlCol="0" anchor="t">
            <a:spAutoFit/>
          </a:bodyPr>
          <a:lstStyle/>
          <a:p>
            <a:pPr>
              <a:lnSpc>
                <a:spcPts val="9699"/>
              </a:lnSpc>
            </a:pPr>
            <a:r>
              <a:rPr lang="en-US" sz="9999">
                <a:solidFill>
                  <a:srgbClr val="FFFFFF"/>
                </a:solidFill>
                <a:latin typeface="Poppins Bold Bold"/>
              </a:rPr>
              <a:t>Thank You</a:t>
            </a:r>
          </a:p>
        </p:txBody>
      </p:sp>
      <p:sp>
        <p:nvSpPr>
          <p:cNvPr id="16" name="AutoShape 16"/>
          <p:cNvSpPr/>
          <p:nvPr/>
        </p:nvSpPr>
        <p:spPr>
          <a:xfrm rot="-3607172">
            <a:off x="6637518" y="8298186"/>
            <a:ext cx="4565483" cy="0"/>
          </a:xfrm>
          <a:prstGeom prst="line">
            <a:avLst/>
          </a:prstGeom>
          <a:ln w="19050" cap="rnd">
            <a:solidFill>
              <a:srgbClr val="FFFFFF"/>
            </a:solidFill>
            <a:prstDash val="solid"/>
            <a:headEnd type="none" w="sm" len="sm"/>
            <a:tailEnd type="none" w="sm" len="sm"/>
          </a:ln>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037" y="9479346"/>
            <a:ext cx="9967344" cy="1890246"/>
            <a:chOff x="0" y="0"/>
            <a:chExt cx="2806271" cy="532192"/>
          </a:xfrm>
        </p:grpSpPr>
        <p:sp>
          <p:nvSpPr>
            <p:cNvPr id="3" name="Freeform 3"/>
            <p:cNvSpPr/>
            <p:nvPr/>
          </p:nvSpPr>
          <p:spPr>
            <a:xfrm>
              <a:off x="0" y="0"/>
              <a:ext cx="2806271" cy="532192"/>
            </a:xfrm>
            <a:custGeom>
              <a:avLst/>
              <a:gdLst/>
              <a:ahLst/>
              <a:cxnLst/>
              <a:rect l="l" t="t" r="r" b="b"/>
              <a:pathLst>
                <a:path w="2806271" h="532192">
                  <a:moveTo>
                    <a:pt x="203200" y="0"/>
                  </a:moveTo>
                  <a:lnTo>
                    <a:pt x="2806271" y="0"/>
                  </a:lnTo>
                  <a:lnTo>
                    <a:pt x="2603071" y="532192"/>
                  </a:lnTo>
                  <a:lnTo>
                    <a:pt x="0" y="532192"/>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592743" y="9620549"/>
            <a:ext cx="14897273" cy="2165184"/>
            <a:chOff x="0" y="0"/>
            <a:chExt cx="4194275" cy="609600"/>
          </a:xfrm>
        </p:grpSpPr>
        <p:sp>
          <p:nvSpPr>
            <p:cNvPr id="6" name="Freeform 6"/>
            <p:cNvSpPr/>
            <p:nvPr/>
          </p:nvSpPr>
          <p:spPr>
            <a:xfrm>
              <a:off x="0" y="0"/>
              <a:ext cx="4194275" cy="609600"/>
            </a:xfrm>
            <a:custGeom>
              <a:avLst/>
              <a:gdLst/>
              <a:ahLst/>
              <a:cxnLst/>
              <a:rect l="l" t="t" r="r" b="b"/>
              <a:pathLst>
                <a:path w="4194275" h="609600">
                  <a:moveTo>
                    <a:pt x="203200" y="0"/>
                  </a:moveTo>
                  <a:lnTo>
                    <a:pt x="4194275" y="0"/>
                  </a:lnTo>
                  <a:lnTo>
                    <a:pt x="3991075" y="609600"/>
                  </a:lnTo>
                  <a:lnTo>
                    <a:pt x="0" y="609600"/>
                  </a:lnTo>
                  <a:lnTo>
                    <a:pt x="203200" y="0"/>
                  </a:lnTo>
                  <a:close/>
                </a:path>
              </a:pathLst>
            </a:custGeom>
            <a:solidFill>
              <a:srgbClr val="221B1B"/>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675593" y="-127427"/>
            <a:ext cx="11781314" cy="1736251"/>
            <a:chOff x="0" y="0"/>
            <a:chExt cx="3316988" cy="488835"/>
          </a:xfrm>
        </p:grpSpPr>
        <p:sp>
          <p:nvSpPr>
            <p:cNvPr id="9" name="Freeform 9"/>
            <p:cNvSpPr/>
            <p:nvPr/>
          </p:nvSpPr>
          <p:spPr>
            <a:xfrm>
              <a:off x="0" y="0"/>
              <a:ext cx="3316988" cy="488835"/>
            </a:xfrm>
            <a:custGeom>
              <a:avLst/>
              <a:gdLst/>
              <a:ahLst/>
              <a:cxnLst/>
              <a:rect l="l" t="t" r="r" b="b"/>
              <a:pathLst>
                <a:path w="3316988" h="488835">
                  <a:moveTo>
                    <a:pt x="203200" y="0"/>
                  </a:moveTo>
                  <a:lnTo>
                    <a:pt x="3316988" y="0"/>
                  </a:lnTo>
                  <a:lnTo>
                    <a:pt x="3113788" y="488835"/>
                  </a:lnTo>
                  <a:lnTo>
                    <a:pt x="0" y="488835"/>
                  </a:lnTo>
                  <a:lnTo>
                    <a:pt x="203200" y="0"/>
                  </a:lnTo>
                  <a:close/>
                </a:path>
              </a:pathLst>
            </a:custGeom>
            <a:solidFill>
              <a:srgbClr val="221B1B"/>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620858" y="472108"/>
            <a:ext cx="3095741" cy="2273433"/>
            <a:chOff x="0" y="0"/>
            <a:chExt cx="649392" cy="476897"/>
          </a:xfrm>
        </p:grpSpPr>
        <p:sp>
          <p:nvSpPr>
            <p:cNvPr id="12" name="Freeform 12"/>
            <p:cNvSpPr/>
            <p:nvPr/>
          </p:nvSpPr>
          <p:spPr>
            <a:xfrm>
              <a:off x="0" y="0"/>
              <a:ext cx="649392" cy="476897"/>
            </a:xfrm>
            <a:custGeom>
              <a:avLst/>
              <a:gdLst/>
              <a:ahLst/>
              <a:cxnLst/>
              <a:rect l="l" t="t" r="r" b="b"/>
              <a:pathLst>
                <a:path w="649392" h="476897">
                  <a:moveTo>
                    <a:pt x="203200" y="0"/>
                  </a:moveTo>
                  <a:lnTo>
                    <a:pt x="649392" y="0"/>
                  </a:lnTo>
                  <a:lnTo>
                    <a:pt x="446192" y="476897"/>
                  </a:lnTo>
                  <a:lnTo>
                    <a:pt x="0" y="476897"/>
                  </a:lnTo>
                  <a:lnTo>
                    <a:pt x="203200" y="0"/>
                  </a:lnTo>
                  <a:close/>
                </a:path>
              </a:pathLst>
            </a:custGeom>
            <a:solidFill>
              <a:srgbClr val="5D0606"/>
            </a:solidFill>
          </p:spPr>
          <p:txBody>
            <a:bodyPr/>
            <a:lstStyle/>
            <a:p>
              <a:endParaRPr lang="en-IN"/>
            </a:p>
          </p:txBody>
        </p:sp>
        <p:sp>
          <p:nvSpPr>
            <p:cNvPr id="13" name="TextBox 13"/>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20205" y="597824"/>
            <a:ext cx="5616495" cy="1203325"/>
          </a:xfrm>
          <a:prstGeom prst="rect">
            <a:avLst/>
          </a:prstGeom>
        </p:spPr>
        <p:txBody>
          <a:bodyPr lIns="0" tIns="0" rIns="0" bIns="0" rtlCol="0" anchor="t">
            <a:spAutoFit/>
          </a:bodyPr>
          <a:lstStyle/>
          <a:p>
            <a:pPr>
              <a:lnSpc>
                <a:spcPts val="9800"/>
              </a:lnSpc>
              <a:spcBef>
                <a:spcPct val="0"/>
              </a:spcBef>
            </a:pPr>
            <a:r>
              <a:rPr lang="en-US" sz="7000">
                <a:solidFill>
                  <a:srgbClr val="221B1B"/>
                </a:solidFill>
                <a:latin typeface="Montserrat Extra-Bold"/>
              </a:rPr>
              <a:t>Appendix </a:t>
            </a:r>
          </a:p>
        </p:txBody>
      </p:sp>
      <p:sp>
        <p:nvSpPr>
          <p:cNvPr id="15" name="TextBox 15"/>
          <p:cNvSpPr txBox="1"/>
          <p:nvPr/>
        </p:nvSpPr>
        <p:spPr>
          <a:xfrm>
            <a:off x="820205" y="1884046"/>
            <a:ext cx="14589276" cy="669925"/>
          </a:xfrm>
          <a:prstGeom prst="rect">
            <a:avLst/>
          </a:prstGeom>
        </p:spPr>
        <p:txBody>
          <a:bodyPr lIns="0" tIns="0" rIns="0" bIns="0" rtlCol="0" anchor="t">
            <a:spAutoFit/>
          </a:bodyPr>
          <a:lstStyle/>
          <a:p>
            <a:pPr>
              <a:lnSpc>
                <a:spcPts val="5599"/>
              </a:lnSpc>
              <a:spcBef>
                <a:spcPct val="0"/>
              </a:spcBef>
            </a:pPr>
            <a:r>
              <a:rPr lang="en-US" sz="3999">
                <a:solidFill>
                  <a:srgbClr val="221B1B"/>
                </a:solidFill>
                <a:latin typeface="Montserrat Extra-Bold"/>
              </a:rPr>
              <a:t>References</a:t>
            </a:r>
          </a:p>
        </p:txBody>
      </p:sp>
      <p:sp>
        <p:nvSpPr>
          <p:cNvPr id="16" name="TextBox 16"/>
          <p:cNvSpPr txBox="1"/>
          <p:nvPr/>
        </p:nvSpPr>
        <p:spPr>
          <a:xfrm>
            <a:off x="716296" y="3496195"/>
            <a:ext cx="17571704" cy="711200"/>
          </a:xfrm>
          <a:prstGeom prst="rect">
            <a:avLst/>
          </a:prstGeom>
        </p:spPr>
        <p:txBody>
          <a:bodyPr lIns="0" tIns="0" rIns="0" bIns="0" rtlCol="0" anchor="t">
            <a:spAutoFit/>
          </a:bodyPr>
          <a:lstStyle/>
          <a:p>
            <a:pPr>
              <a:lnSpc>
                <a:spcPts val="2799"/>
              </a:lnSpc>
              <a:spcBef>
                <a:spcPct val="0"/>
              </a:spcBef>
            </a:pPr>
            <a:r>
              <a:rPr lang="en-US" sz="1999">
                <a:solidFill>
                  <a:srgbClr val="000000"/>
                </a:solidFill>
                <a:latin typeface="Canva Sans 1"/>
              </a:rPr>
              <a:t>Hunt, V., Layton, D., &amp; Prince, S. (2015). Diversity Matters. McKinsey&amp;Company Report. https://www.insurance.ca.gov/diversity/41-ISDGBD/GBDExternal/upload/McKinseyDivmatters-201501.pdf</a:t>
            </a:r>
          </a:p>
        </p:txBody>
      </p:sp>
      <p:sp>
        <p:nvSpPr>
          <p:cNvPr id="17" name="TextBox 17"/>
          <p:cNvSpPr txBox="1"/>
          <p:nvPr/>
        </p:nvSpPr>
        <p:spPr>
          <a:xfrm>
            <a:off x="716296" y="4493145"/>
            <a:ext cx="17186951" cy="711200"/>
          </a:xfrm>
          <a:prstGeom prst="rect">
            <a:avLst/>
          </a:prstGeom>
        </p:spPr>
        <p:txBody>
          <a:bodyPr lIns="0" tIns="0" rIns="0" bIns="0" rtlCol="0" anchor="t">
            <a:spAutoFit/>
          </a:bodyPr>
          <a:lstStyle/>
          <a:p>
            <a:pPr>
              <a:lnSpc>
                <a:spcPts val="2799"/>
              </a:lnSpc>
              <a:spcBef>
                <a:spcPct val="0"/>
              </a:spcBef>
            </a:pPr>
            <a:r>
              <a:rPr lang="en-US" sz="1999">
                <a:solidFill>
                  <a:srgbClr val="000000"/>
                </a:solidFill>
                <a:latin typeface="Canva Sans 1"/>
              </a:rPr>
              <a:t>Al-Suraihi, W. A., Samikon, S. A., Al-Suraihi, A. H. A., &amp; Ibrahim, I. (2021). Employee turnover: Causes, importance and retention strategies. European Journal of Business and Management Research, 6(3), 1-10.</a:t>
            </a:r>
          </a:p>
        </p:txBody>
      </p:sp>
      <p:sp>
        <p:nvSpPr>
          <p:cNvPr id="18" name="TextBox 18"/>
          <p:cNvSpPr txBox="1"/>
          <p:nvPr/>
        </p:nvSpPr>
        <p:spPr>
          <a:xfrm>
            <a:off x="716296" y="5575820"/>
            <a:ext cx="16615007" cy="711200"/>
          </a:xfrm>
          <a:prstGeom prst="rect">
            <a:avLst/>
          </a:prstGeom>
        </p:spPr>
        <p:txBody>
          <a:bodyPr lIns="0" tIns="0" rIns="0" bIns="0" rtlCol="0" anchor="t">
            <a:spAutoFit/>
          </a:bodyPr>
          <a:lstStyle/>
          <a:p>
            <a:pPr>
              <a:lnSpc>
                <a:spcPts val="2799"/>
              </a:lnSpc>
              <a:spcBef>
                <a:spcPct val="0"/>
              </a:spcBef>
            </a:pPr>
            <a:r>
              <a:rPr lang="en-US" sz="1999">
                <a:solidFill>
                  <a:srgbClr val="000000"/>
                </a:solidFill>
                <a:latin typeface="Canva Sans 1"/>
              </a:rPr>
              <a:t>Zhang, Y. (2016). A review of employee turnover influence factor and countermeasure. Journal of Human Resource and Sustainability Studies, 4(2), 85-91.</a:t>
            </a:r>
          </a:p>
        </p:txBody>
      </p:sp>
      <p:sp>
        <p:nvSpPr>
          <p:cNvPr id="19" name="TextBox 19"/>
          <p:cNvSpPr txBox="1"/>
          <p:nvPr/>
        </p:nvSpPr>
        <p:spPr>
          <a:xfrm>
            <a:off x="716296" y="6572770"/>
            <a:ext cx="16821783" cy="711200"/>
          </a:xfrm>
          <a:prstGeom prst="rect">
            <a:avLst/>
          </a:prstGeom>
        </p:spPr>
        <p:txBody>
          <a:bodyPr lIns="0" tIns="0" rIns="0" bIns="0" rtlCol="0" anchor="t">
            <a:spAutoFit/>
          </a:bodyPr>
          <a:lstStyle/>
          <a:p>
            <a:pPr>
              <a:lnSpc>
                <a:spcPts val="2799"/>
              </a:lnSpc>
              <a:spcBef>
                <a:spcPct val="0"/>
              </a:spcBef>
            </a:pPr>
            <a:r>
              <a:rPr lang="en-US" sz="1999">
                <a:solidFill>
                  <a:srgbClr val="000000"/>
                </a:solidFill>
                <a:latin typeface="Canva Sans 1"/>
              </a:rPr>
              <a:t>Singh, A. K., Singh, S., &amp; Singh, A. P. (2014). Personality traits and turnover intention among front level managerial personnel. Journal of the Indian Academy of Applied Psychology, 40(2), 228-236.</a:t>
            </a:r>
          </a:p>
        </p:txBody>
      </p:sp>
      <p:sp>
        <p:nvSpPr>
          <p:cNvPr id="20" name="TextBox 20"/>
          <p:cNvSpPr txBox="1"/>
          <p:nvPr/>
        </p:nvSpPr>
        <p:spPr>
          <a:xfrm>
            <a:off x="716296" y="7569720"/>
            <a:ext cx="16705891" cy="711200"/>
          </a:xfrm>
          <a:prstGeom prst="rect">
            <a:avLst/>
          </a:prstGeom>
        </p:spPr>
        <p:txBody>
          <a:bodyPr lIns="0" tIns="0" rIns="0" bIns="0" rtlCol="0" anchor="t">
            <a:spAutoFit/>
          </a:bodyPr>
          <a:lstStyle/>
          <a:p>
            <a:pPr>
              <a:lnSpc>
                <a:spcPts val="2799"/>
              </a:lnSpc>
              <a:spcBef>
                <a:spcPct val="0"/>
              </a:spcBef>
            </a:pPr>
            <a:r>
              <a:rPr lang="en-US" sz="1999">
                <a:solidFill>
                  <a:srgbClr val="000000"/>
                </a:solidFill>
                <a:latin typeface="Canva Sans 1"/>
              </a:rPr>
              <a:t>Oberai, H. and Anand, I.M. (2018), "Unconscious bias: thinking without thinking", Human Resource Management International Digest, Vol. 26 No. 6, pp. 14-17.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09" y="3347942"/>
            <a:ext cx="7036880" cy="1087074"/>
            <a:chOff x="0" y="0"/>
            <a:chExt cx="1853335" cy="286307"/>
          </a:xfrm>
        </p:grpSpPr>
        <p:sp>
          <p:nvSpPr>
            <p:cNvPr id="3" name="Freeform 3"/>
            <p:cNvSpPr/>
            <p:nvPr/>
          </p:nvSpPr>
          <p:spPr>
            <a:xfrm>
              <a:off x="0" y="0"/>
              <a:ext cx="1853335" cy="286307"/>
            </a:xfrm>
            <a:custGeom>
              <a:avLst/>
              <a:gdLst/>
              <a:ahLst/>
              <a:cxnLst/>
              <a:rect l="l" t="t" r="r" b="b"/>
              <a:pathLst>
                <a:path w="1853335" h="286307">
                  <a:moveTo>
                    <a:pt x="0" y="0"/>
                  </a:moveTo>
                  <a:lnTo>
                    <a:pt x="1853335" y="0"/>
                  </a:lnTo>
                  <a:lnTo>
                    <a:pt x="1853335" y="286307"/>
                  </a:lnTo>
                  <a:lnTo>
                    <a:pt x="0" y="286307"/>
                  </a:lnTo>
                  <a:close/>
                </a:path>
              </a:pathLst>
            </a:custGeom>
            <a:solidFill>
              <a:srgbClr val="5D0606"/>
            </a:solidFill>
          </p:spPr>
          <p:txBody>
            <a:bodyPr/>
            <a:lstStyle/>
            <a:p>
              <a:endParaRPr lang="en-IN"/>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9361" y="3253432"/>
            <a:ext cx="1276095" cy="1276095"/>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0101"/>
            </a:solidFill>
          </p:spPr>
          <p:txBody>
            <a:bodyPr/>
            <a:lstStyle/>
            <a:p>
              <a:endParaRPr lang="en-IN"/>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886934" y="4843851"/>
            <a:ext cx="7036880" cy="1066545"/>
            <a:chOff x="0" y="0"/>
            <a:chExt cx="1853335" cy="280901"/>
          </a:xfrm>
        </p:grpSpPr>
        <p:sp>
          <p:nvSpPr>
            <p:cNvPr id="9" name="Freeform 9"/>
            <p:cNvSpPr/>
            <p:nvPr/>
          </p:nvSpPr>
          <p:spPr>
            <a:xfrm>
              <a:off x="0" y="0"/>
              <a:ext cx="1853335" cy="280901"/>
            </a:xfrm>
            <a:custGeom>
              <a:avLst/>
              <a:gdLst/>
              <a:ahLst/>
              <a:cxnLst/>
              <a:rect l="l" t="t" r="r" b="b"/>
              <a:pathLst>
                <a:path w="1853335" h="280901">
                  <a:moveTo>
                    <a:pt x="0" y="0"/>
                  </a:moveTo>
                  <a:lnTo>
                    <a:pt x="1853335" y="0"/>
                  </a:lnTo>
                  <a:lnTo>
                    <a:pt x="1853335" y="280901"/>
                  </a:lnTo>
                  <a:lnTo>
                    <a:pt x="0" y="280901"/>
                  </a:lnTo>
                  <a:close/>
                </a:path>
              </a:pathLst>
            </a:custGeom>
            <a:solidFill>
              <a:srgbClr val="5D0606"/>
            </a:solidFill>
          </p:spPr>
          <p:txBody>
            <a:bodyPr/>
            <a:lstStyle/>
            <a:p>
              <a:endParaRPr lang="en-I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48886" y="4729551"/>
            <a:ext cx="1276095" cy="1276095"/>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0101"/>
            </a:solidFill>
          </p:spPr>
          <p:txBody>
            <a:bodyPr/>
            <a:lstStyle/>
            <a:p>
              <a:endParaRPr lang="en-IN"/>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896459" y="6301004"/>
            <a:ext cx="7036880" cy="1085428"/>
            <a:chOff x="0" y="0"/>
            <a:chExt cx="1853335" cy="285874"/>
          </a:xfrm>
        </p:grpSpPr>
        <p:sp>
          <p:nvSpPr>
            <p:cNvPr id="15" name="Freeform 15"/>
            <p:cNvSpPr/>
            <p:nvPr/>
          </p:nvSpPr>
          <p:spPr>
            <a:xfrm>
              <a:off x="0" y="0"/>
              <a:ext cx="1853335" cy="285874"/>
            </a:xfrm>
            <a:custGeom>
              <a:avLst/>
              <a:gdLst/>
              <a:ahLst/>
              <a:cxnLst/>
              <a:rect l="l" t="t" r="r" b="b"/>
              <a:pathLst>
                <a:path w="1853335" h="285874">
                  <a:moveTo>
                    <a:pt x="0" y="0"/>
                  </a:moveTo>
                  <a:lnTo>
                    <a:pt x="1853335" y="0"/>
                  </a:lnTo>
                  <a:lnTo>
                    <a:pt x="1853335" y="285874"/>
                  </a:lnTo>
                  <a:lnTo>
                    <a:pt x="0" y="285874"/>
                  </a:lnTo>
                  <a:close/>
                </a:path>
              </a:pathLst>
            </a:custGeom>
            <a:solidFill>
              <a:srgbClr val="5D0606"/>
            </a:solidFill>
          </p:spPr>
          <p:txBody>
            <a:bodyPr/>
            <a:lstStyle/>
            <a:p>
              <a:endParaRPr lang="en-IN"/>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58411" y="6205671"/>
            <a:ext cx="1276095" cy="1276095"/>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0101"/>
            </a:solidFill>
          </p:spPr>
          <p:txBody>
            <a:bodyPr/>
            <a:lstStyle/>
            <a:p>
              <a:endParaRPr lang="en-IN"/>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877409" y="7774663"/>
            <a:ext cx="7036880" cy="1090350"/>
            <a:chOff x="0" y="0"/>
            <a:chExt cx="1853335" cy="287170"/>
          </a:xfrm>
        </p:grpSpPr>
        <p:sp>
          <p:nvSpPr>
            <p:cNvPr id="21" name="Freeform 21"/>
            <p:cNvSpPr/>
            <p:nvPr/>
          </p:nvSpPr>
          <p:spPr>
            <a:xfrm>
              <a:off x="0" y="0"/>
              <a:ext cx="1853335" cy="287170"/>
            </a:xfrm>
            <a:custGeom>
              <a:avLst/>
              <a:gdLst/>
              <a:ahLst/>
              <a:cxnLst/>
              <a:rect l="l" t="t" r="r" b="b"/>
              <a:pathLst>
                <a:path w="1853335" h="287170">
                  <a:moveTo>
                    <a:pt x="0" y="0"/>
                  </a:moveTo>
                  <a:lnTo>
                    <a:pt x="1853335" y="0"/>
                  </a:lnTo>
                  <a:lnTo>
                    <a:pt x="1853335" y="287170"/>
                  </a:lnTo>
                  <a:lnTo>
                    <a:pt x="0" y="287170"/>
                  </a:lnTo>
                  <a:close/>
                </a:path>
              </a:pathLst>
            </a:custGeom>
            <a:solidFill>
              <a:srgbClr val="5D0606"/>
            </a:solidFill>
          </p:spPr>
          <p:txBody>
            <a:bodyPr/>
            <a:lstStyle/>
            <a:p>
              <a:endParaRPr lang="en-IN"/>
            </a:p>
          </p:txBody>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39361" y="7681791"/>
            <a:ext cx="1276095" cy="1276095"/>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0101"/>
            </a:solidFill>
          </p:spPr>
          <p:txBody>
            <a:bodyPr/>
            <a:lstStyle/>
            <a:p>
              <a:endParaRPr lang="en-IN"/>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961911" y="5586159"/>
            <a:ext cx="7036880" cy="886600"/>
            <a:chOff x="0" y="0"/>
            <a:chExt cx="1853335" cy="233508"/>
          </a:xfrm>
        </p:grpSpPr>
        <p:sp>
          <p:nvSpPr>
            <p:cNvPr id="27" name="Freeform 27"/>
            <p:cNvSpPr/>
            <p:nvPr/>
          </p:nvSpPr>
          <p:spPr>
            <a:xfrm>
              <a:off x="0" y="0"/>
              <a:ext cx="1853335" cy="233508"/>
            </a:xfrm>
            <a:custGeom>
              <a:avLst/>
              <a:gdLst/>
              <a:ahLst/>
              <a:cxnLst/>
              <a:rect l="l" t="t" r="r" b="b"/>
              <a:pathLst>
                <a:path w="1853335" h="233508">
                  <a:moveTo>
                    <a:pt x="0" y="0"/>
                  </a:moveTo>
                  <a:lnTo>
                    <a:pt x="1853335" y="0"/>
                  </a:lnTo>
                  <a:lnTo>
                    <a:pt x="1853335" y="233508"/>
                  </a:lnTo>
                  <a:lnTo>
                    <a:pt x="0" y="233508"/>
                  </a:lnTo>
                  <a:close/>
                </a:path>
              </a:pathLst>
            </a:custGeom>
            <a:solidFill>
              <a:srgbClr val="5D0606"/>
            </a:solidFill>
          </p:spPr>
          <p:txBody>
            <a:bodyPr/>
            <a:lstStyle/>
            <a:p>
              <a:endParaRPr lang="en-IN"/>
            </a:p>
          </p:txBody>
        </p:sp>
        <p:sp>
          <p:nvSpPr>
            <p:cNvPr id="28" name="TextBox 2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9323864" y="5391411"/>
            <a:ext cx="1276095" cy="1276095"/>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0101"/>
            </a:solidFill>
          </p:spPr>
          <p:txBody>
            <a:bodyPr/>
            <a:lstStyle/>
            <a:p>
              <a:endParaRPr lang="en-IN"/>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9971436" y="7062278"/>
            <a:ext cx="7036880" cy="886600"/>
            <a:chOff x="0" y="0"/>
            <a:chExt cx="1853335" cy="233508"/>
          </a:xfrm>
        </p:grpSpPr>
        <p:sp>
          <p:nvSpPr>
            <p:cNvPr id="33" name="Freeform 33"/>
            <p:cNvSpPr/>
            <p:nvPr/>
          </p:nvSpPr>
          <p:spPr>
            <a:xfrm>
              <a:off x="0" y="0"/>
              <a:ext cx="1853335" cy="233508"/>
            </a:xfrm>
            <a:custGeom>
              <a:avLst/>
              <a:gdLst/>
              <a:ahLst/>
              <a:cxnLst/>
              <a:rect l="l" t="t" r="r" b="b"/>
              <a:pathLst>
                <a:path w="1853335" h="233508">
                  <a:moveTo>
                    <a:pt x="0" y="0"/>
                  </a:moveTo>
                  <a:lnTo>
                    <a:pt x="1853335" y="0"/>
                  </a:lnTo>
                  <a:lnTo>
                    <a:pt x="1853335" y="233508"/>
                  </a:lnTo>
                  <a:lnTo>
                    <a:pt x="0" y="233508"/>
                  </a:lnTo>
                  <a:close/>
                </a:path>
              </a:pathLst>
            </a:custGeom>
            <a:solidFill>
              <a:srgbClr val="5D0606"/>
            </a:solidFill>
          </p:spPr>
          <p:txBody>
            <a:bodyPr/>
            <a:lstStyle/>
            <a:p>
              <a:endParaRPr lang="en-IN"/>
            </a:p>
          </p:txBody>
        </p:sp>
        <p:sp>
          <p:nvSpPr>
            <p:cNvPr id="34" name="TextBox 3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9333389" y="6867531"/>
            <a:ext cx="1276095" cy="1276095"/>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0101"/>
            </a:solidFill>
          </p:spPr>
          <p:txBody>
            <a:bodyPr/>
            <a:lstStyle/>
            <a:p>
              <a:endParaRPr lang="en-IN"/>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3132" y="3347203"/>
            <a:ext cx="1088553" cy="1088553"/>
          </a:xfrm>
          <a:prstGeom prst="rect">
            <a:avLst/>
          </a:prstGeom>
        </p:spPr>
      </p:pic>
      <p:pic>
        <p:nvPicPr>
          <p:cNvPr id="39" name="Picture 3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5850" y="4855565"/>
            <a:ext cx="1043117" cy="1043117"/>
          </a:xfrm>
          <a:prstGeom prst="rect">
            <a:avLst/>
          </a:prstGeom>
        </p:spPr>
      </p:pic>
      <p:pic>
        <p:nvPicPr>
          <p:cNvPr id="40" name="Picture 4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6257" y="6300921"/>
            <a:ext cx="1085428" cy="1085428"/>
          </a:xfrm>
          <a:prstGeom prst="rect">
            <a:avLst/>
          </a:prstGeom>
        </p:spPr>
      </p:pic>
      <p:pic>
        <p:nvPicPr>
          <p:cNvPr id="41" name="Picture 4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34611" y="7777041"/>
            <a:ext cx="1090350" cy="1090350"/>
          </a:xfrm>
          <a:prstGeom prst="rect">
            <a:avLst/>
          </a:prstGeom>
        </p:spPr>
      </p:pic>
      <p:pic>
        <p:nvPicPr>
          <p:cNvPr id="42" name="Picture 4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370322" y="5437869"/>
            <a:ext cx="1183179" cy="1183179"/>
          </a:xfrm>
          <a:prstGeom prst="rect">
            <a:avLst/>
          </a:prstGeom>
        </p:spPr>
      </p:pic>
      <p:sp>
        <p:nvSpPr>
          <p:cNvPr id="43" name="TextBox 43"/>
          <p:cNvSpPr txBox="1"/>
          <p:nvPr/>
        </p:nvSpPr>
        <p:spPr>
          <a:xfrm>
            <a:off x="1057275" y="1363641"/>
            <a:ext cx="9618618" cy="1028700"/>
          </a:xfrm>
          <a:prstGeom prst="rect">
            <a:avLst/>
          </a:prstGeom>
        </p:spPr>
        <p:txBody>
          <a:bodyPr lIns="0" tIns="0" rIns="0" bIns="0" rtlCol="0" anchor="t">
            <a:spAutoFit/>
          </a:bodyPr>
          <a:lstStyle/>
          <a:p>
            <a:pPr>
              <a:lnSpc>
                <a:spcPts val="8400"/>
              </a:lnSpc>
              <a:spcBef>
                <a:spcPct val="0"/>
              </a:spcBef>
            </a:pPr>
            <a:r>
              <a:rPr lang="en-US" sz="6000">
                <a:solidFill>
                  <a:srgbClr val="000000"/>
                </a:solidFill>
                <a:latin typeface="Montserrat Extra-Bold"/>
              </a:rPr>
              <a:t>TABLE OF CONTENT</a:t>
            </a:r>
          </a:p>
        </p:txBody>
      </p:sp>
      <p:sp>
        <p:nvSpPr>
          <p:cNvPr id="44" name="TextBox 44"/>
          <p:cNvSpPr txBox="1"/>
          <p:nvPr/>
        </p:nvSpPr>
        <p:spPr>
          <a:xfrm>
            <a:off x="2597730" y="3479826"/>
            <a:ext cx="5160920" cy="708025"/>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Canva Sans 1 Bold"/>
              </a:rPr>
              <a:t>Considerations</a:t>
            </a:r>
          </a:p>
        </p:txBody>
      </p:sp>
      <p:sp>
        <p:nvSpPr>
          <p:cNvPr id="45" name="TextBox 45"/>
          <p:cNvSpPr txBox="1"/>
          <p:nvPr/>
        </p:nvSpPr>
        <p:spPr>
          <a:xfrm>
            <a:off x="2616780" y="6424746"/>
            <a:ext cx="5141870" cy="708025"/>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Canva Sans 1 Bold"/>
              </a:rPr>
              <a:t>Identifying Issues</a:t>
            </a:r>
          </a:p>
        </p:txBody>
      </p:sp>
      <p:sp>
        <p:nvSpPr>
          <p:cNvPr id="46" name="TextBox 46"/>
          <p:cNvSpPr txBox="1"/>
          <p:nvPr/>
        </p:nvSpPr>
        <p:spPr>
          <a:xfrm>
            <a:off x="10771408" y="5618545"/>
            <a:ext cx="6246433" cy="708025"/>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Canva Sans 1 Bold"/>
              </a:rPr>
              <a:t>Implementation</a:t>
            </a:r>
          </a:p>
        </p:txBody>
      </p:sp>
      <p:sp>
        <p:nvSpPr>
          <p:cNvPr id="47" name="TextBox 47"/>
          <p:cNvSpPr txBox="1"/>
          <p:nvPr/>
        </p:nvSpPr>
        <p:spPr>
          <a:xfrm>
            <a:off x="2588205" y="7929357"/>
            <a:ext cx="6125471" cy="708025"/>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Canva Sans 1 Bold"/>
              </a:rPr>
              <a:t>Insights</a:t>
            </a:r>
          </a:p>
        </p:txBody>
      </p:sp>
      <p:sp>
        <p:nvSpPr>
          <p:cNvPr id="48" name="TextBox 48"/>
          <p:cNvSpPr txBox="1"/>
          <p:nvPr/>
        </p:nvSpPr>
        <p:spPr>
          <a:xfrm>
            <a:off x="10771408" y="7115023"/>
            <a:ext cx="5567948" cy="708025"/>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Canva Sans 1 Bold"/>
              </a:rPr>
              <a:t>Appendix</a:t>
            </a:r>
          </a:p>
        </p:txBody>
      </p:sp>
      <p:grpSp>
        <p:nvGrpSpPr>
          <p:cNvPr id="49" name="Group 49"/>
          <p:cNvGrpSpPr/>
          <p:nvPr/>
        </p:nvGrpSpPr>
        <p:grpSpPr>
          <a:xfrm rot="-5400000">
            <a:off x="15698002" y="8699429"/>
            <a:ext cx="4603771" cy="2454196"/>
            <a:chOff x="0" y="0"/>
            <a:chExt cx="597789" cy="318672"/>
          </a:xfrm>
        </p:grpSpPr>
        <p:sp>
          <p:nvSpPr>
            <p:cNvPr id="50" name="Freeform 50"/>
            <p:cNvSpPr/>
            <p:nvPr/>
          </p:nvSpPr>
          <p:spPr>
            <a:xfrm>
              <a:off x="0" y="0"/>
              <a:ext cx="597789" cy="318672"/>
            </a:xfrm>
            <a:custGeom>
              <a:avLst/>
              <a:gdLst/>
              <a:ahLst/>
              <a:cxnLst/>
              <a:rect l="l" t="t" r="r" b="b"/>
              <a:pathLst>
                <a:path w="597789" h="318672">
                  <a:moveTo>
                    <a:pt x="203200" y="0"/>
                  </a:moveTo>
                  <a:lnTo>
                    <a:pt x="394589" y="0"/>
                  </a:lnTo>
                  <a:lnTo>
                    <a:pt x="597789" y="318672"/>
                  </a:lnTo>
                  <a:lnTo>
                    <a:pt x="0" y="318672"/>
                  </a:lnTo>
                  <a:lnTo>
                    <a:pt x="203200" y="0"/>
                  </a:lnTo>
                  <a:close/>
                </a:path>
              </a:pathLst>
            </a:custGeom>
            <a:solidFill>
              <a:srgbClr val="B80101"/>
            </a:solidFill>
          </p:spPr>
          <p:txBody>
            <a:bodyPr/>
            <a:lstStyle/>
            <a:p>
              <a:endParaRPr lang="en-IN"/>
            </a:p>
          </p:txBody>
        </p:sp>
        <p:sp>
          <p:nvSpPr>
            <p:cNvPr id="51" name="TextBox 51"/>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rot="5400000">
            <a:off x="-1937160" y="8616051"/>
            <a:ext cx="4437015" cy="2454196"/>
            <a:chOff x="0" y="0"/>
            <a:chExt cx="576136" cy="318672"/>
          </a:xfrm>
        </p:grpSpPr>
        <p:sp>
          <p:nvSpPr>
            <p:cNvPr id="53" name="Freeform 53"/>
            <p:cNvSpPr/>
            <p:nvPr/>
          </p:nvSpPr>
          <p:spPr>
            <a:xfrm>
              <a:off x="0" y="0"/>
              <a:ext cx="576136" cy="318672"/>
            </a:xfrm>
            <a:custGeom>
              <a:avLst/>
              <a:gdLst/>
              <a:ahLst/>
              <a:cxnLst/>
              <a:rect l="l" t="t" r="r" b="b"/>
              <a:pathLst>
                <a:path w="576136" h="318672">
                  <a:moveTo>
                    <a:pt x="203200" y="0"/>
                  </a:moveTo>
                  <a:lnTo>
                    <a:pt x="372936" y="0"/>
                  </a:lnTo>
                  <a:lnTo>
                    <a:pt x="576136" y="318672"/>
                  </a:lnTo>
                  <a:lnTo>
                    <a:pt x="0" y="318672"/>
                  </a:lnTo>
                  <a:lnTo>
                    <a:pt x="203200" y="0"/>
                  </a:lnTo>
                  <a:close/>
                </a:path>
              </a:pathLst>
            </a:custGeom>
            <a:solidFill>
              <a:srgbClr val="B80101"/>
            </a:solidFill>
          </p:spPr>
          <p:txBody>
            <a:bodyPr/>
            <a:lstStyle/>
            <a:p>
              <a:endParaRPr lang="en-IN"/>
            </a:p>
          </p:txBody>
        </p:sp>
        <p:sp>
          <p:nvSpPr>
            <p:cNvPr id="54" name="TextBox 54"/>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2597730" y="4966211"/>
            <a:ext cx="5141870" cy="708025"/>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Canva Sans 1 Bold"/>
              </a:rPr>
              <a:t>Objectives</a:t>
            </a:r>
          </a:p>
        </p:txBody>
      </p:sp>
      <p:grpSp>
        <p:nvGrpSpPr>
          <p:cNvPr id="56" name="Group 56"/>
          <p:cNvGrpSpPr/>
          <p:nvPr/>
        </p:nvGrpSpPr>
        <p:grpSpPr>
          <a:xfrm>
            <a:off x="9971436" y="4062414"/>
            <a:ext cx="7036880" cy="886600"/>
            <a:chOff x="0" y="0"/>
            <a:chExt cx="1853335" cy="233508"/>
          </a:xfrm>
        </p:grpSpPr>
        <p:sp>
          <p:nvSpPr>
            <p:cNvPr id="57" name="Freeform 57"/>
            <p:cNvSpPr/>
            <p:nvPr/>
          </p:nvSpPr>
          <p:spPr>
            <a:xfrm>
              <a:off x="0" y="0"/>
              <a:ext cx="1853335" cy="233508"/>
            </a:xfrm>
            <a:custGeom>
              <a:avLst/>
              <a:gdLst/>
              <a:ahLst/>
              <a:cxnLst/>
              <a:rect l="l" t="t" r="r" b="b"/>
              <a:pathLst>
                <a:path w="1853335" h="233508">
                  <a:moveTo>
                    <a:pt x="0" y="0"/>
                  </a:moveTo>
                  <a:lnTo>
                    <a:pt x="1853335" y="0"/>
                  </a:lnTo>
                  <a:lnTo>
                    <a:pt x="1853335" y="233508"/>
                  </a:lnTo>
                  <a:lnTo>
                    <a:pt x="0" y="233508"/>
                  </a:lnTo>
                  <a:close/>
                </a:path>
              </a:pathLst>
            </a:custGeom>
            <a:solidFill>
              <a:srgbClr val="5D0606"/>
            </a:solidFill>
          </p:spPr>
          <p:txBody>
            <a:bodyPr/>
            <a:lstStyle/>
            <a:p>
              <a:endParaRPr lang="en-IN"/>
            </a:p>
          </p:txBody>
        </p:sp>
        <p:sp>
          <p:nvSpPr>
            <p:cNvPr id="58" name="TextBox 5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9333389" y="3867667"/>
            <a:ext cx="1276095" cy="1276095"/>
            <a:chOff x="0" y="0"/>
            <a:chExt cx="812800" cy="812800"/>
          </a:xfrm>
        </p:grpSpPr>
        <p:sp>
          <p:nvSpPr>
            <p:cNvPr id="60" name="Freeform 6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0101"/>
            </a:solidFill>
          </p:spPr>
          <p:txBody>
            <a:bodyPr/>
            <a:lstStyle/>
            <a:p>
              <a:endParaRPr lang="en-IN"/>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pic>
        <p:nvPicPr>
          <p:cNvPr id="62" name="Picture 6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426305" y="3960583"/>
            <a:ext cx="1090263" cy="1090263"/>
          </a:xfrm>
          <a:prstGeom prst="rect">
            <a:avLst/>
          </a:prstGeom>
        </p:spPr>
      </p:pic>
      <p:sp>
        <p:nvSpPr>
          <p:cNvPr id="63" name="TextBox 63"/>
          <p:cNvSpPr txBox="1"/>
          <p:nvPr/>
        </p:nvSpPr>
        <p:spPr>
          <a:xfrm>
            <a:off x="10780933" y="4094801"/>
            <a:ext cx="6246433" cy="708025"/>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Canva Sans 1 Bold"/>
              </a:rPr>
              <a:t>Recommendation</a:t>
            </a:r>
          </a:p>
        </p:txBody>
      </p:sp>
      <p:pic>
        <p:nvPicPr>
          <p:cNvPr id="64" name="Picture 6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361380" y="6887463"/>
            <a:ext cx="1220112" cy="12201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037" y="9479346"/>
            <a:ext cx="9967344" cy="1890246"/>
            <a:chOff x="0" y="0"/>
            <a:chExt cx="2806271" cy="532192"/>
          </a:xfrm>
        </p:grpSpPr>
        <p:sp>
          <p:nvSpPr>
            <p:cNvPr id="3" name="Freeform 3"/>
            <p:cNvSpPr/>
            <p:nvPr/>
          </p:nvSpPr>
          <p:spPr>
            <a:xfrm>
              <a:off x="0" y="0"/>
              <a:ext cx="2806271" cy="532192"/>
            </a:xfrm>
            <a:custGeom>
              <a:avLst/>
              <a:gdLst/>
              <a:ahLst/>
              <a:cxnLst/>
              <a:rect l="l" t="t" r="r" b="b"/>
              <a:pathLst>
                <a:path w="2806271" h="532192">
                  <a:moveTo>
                    <a:pt x="203200" y="0"/>
                  </a:moveTo>
                  <a:lnTo>
                    <a:pt x="2806271" y="0"/>
                  </a:lnTo>
                  <a:lnTo>
                    <a:pt x="2603071" y="532192"/>
                  </a:lnTo>
                  <a:lnTo>
                    <a:pt x="0" y="532192"/>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592743" y="9620549"/>
            <a:ext cx="14897273" cy="2165184"/>
            <a:chOff x="0" y="0"/>
            <a:chExt cx="4194275" cy="609600"/>
          </a:xfrm>
        </p:grpSpPr>
        <p:sp>
          <p:nvSpPr>
            <p:cNvPr id="6" name="Freeform 6"/>
            <p:cNvSpPr/>
            <p:nvPr/>
          </p:nvSpPr>
          <p:spPr>
            <a:xfrm>
              <a:off x="0" y="0"/>
              <a:ext cx="4194275" cy="609600"/>
            </a:xfrm>
            <a:custGeom>
              <a:avLst/>
              <a:gdLst/>
              <a:ahLst/>
              <a:cxnLst/>
              <a:rect l="l" t="t" r="r" b="b"/>
              <a:pathLst>
                <a:path w="4194275" h="609600">
                  <a:moveTo>
                    <a:pt x="203200" y="0"/>
                  </a:moveTo>
                  <a:lnTo>
                    <a:pt x="4194275" y="0"/>
                  </a:lnTo>
                  <a:lnTo>
                    <a:pt x="3991075" y="609600"/>
                  </a:lnTo>
                  <a:lnTo>
                    <a:pt x="0" y="609600"/>
                  </a:lnTo>
                  <a:lnTo>
                    <a:pt x="203200" y="0"/>
                  </a:lnTo>
                  <a:close/>
                </a:path>
              </a:pathLst>
            </a:custGeom>
            <a:solidFill>
              <a:srgbClr val="221B1B"/>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675593" y="-127427"/>
            <a:ext cx="11781314" cy="1736251"/>
            <a:chOff x="0" y="0"/>
            <a:chExt cx="3316988" cy="488835"/>
          </a:xfrm>
        </p:grpSpPr>
        <p:sp>
          <p:nvSpPr>
            <p:cNvPr id="9" name="Freeform 9"/>
            <p:cNvSpPr/>
            <p:nvPr/>
          </p:nvSpPr>
          <p:spPr>
            <a:xfrm>
              <a:off x="0" y="0"/>
              <a:ext cx="3316988" cy="488835"/>
            </a:xfrm>
            <a:custGeom>
              <a:avLst/>
              <a:gdLst/>
              <a:ahLst/>
              <a:cxnLst/>
              <a:rect l="l" t="t" r="r" b="b"/>
              <a:pathLst>
                <a:path w="3316988" h="488835">
                  <a:moveTo>
                    <a:pt x="203200" y="0"/>
                  </a:moveTo>
                  <a:lnTo>
                    <a:pt x="3316988" y="0"/>
                  </a:lnTo>
                  <a:lnTo>
                    <a:pt x="3113788" y="488835"/>
                  </a:lnTo>
                  <a:lnTo>
                    <a:pt x="0" y="488835"/>
                  </a:lnTo>
                  <a:lnTo>
                    <a:pt x="203200" y="0"/>
                  </a:lnTo>
                  <a:close/>
                </a:path>
              </a:pathLst>
            </a:custGeom>
            <a:solidFill>
              <a:srgbClr val="221B1B"/>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620858" y="472108"/>
            <a:ext cx="3095741" cy="2273433"/>
            <a:chOff x="0" y="0"/>
            <a:chExt cx="649392" cy="476897"/>
          </a:xfrm>
        </p:grpSpPr>
        <p:sp>
          <p:nvSpPr>
            <p:cNvPr id="12" name="Freeform 12"/>
            <p:cNvSpPr/>
            <p:nvPr/>
          </p:nvSpPr>
          <p:spPr>
            <a:xfrm>
              <a:off x="0" y="0"/>
              <a:ext cx="649392" cy="476897"/>
            </a:xfrm>
            <a:custGeom>
              <a:avLst/>
              <a:gdLst/>
              <a:ahLst/>
              <a:cxnLst/>
              <a:rect l="l" t="t" r="r" b="b"/>
              <a:pathLst>
                <a:path w="649392" h="476897">
                  <a:moveTo>
                    <a:pt x="203200" y="0"/>
                  </a:moveTo>
                  <a:lnTo>
                    <a:pt x="649392" y="0"/>
                  </a:lnTo>
                  <a:lnTo>
                    <a:pt x="446192" y="476897"/>
                  </a:lnTo>
                  <a:lnTo>
                    <a:pt x="0" y="476897"/>
                  </a:lnTo>
                  <a:lnTo>
                    <a:pt x="203200" y="0"/>
                  </a:lnTo>
                  <a:close/>
                </a:path>
              </a:pathLst>
            </a:custGeom>
            <a:solidFill>
              <a:srgbClr val="5D0606"/>
            </a:solidFill>
          </p:spPr>
          <p:txBody>
            <a:bodyPr/>
            <a:lstStyle/>
            <a:p>
              <a:endParaRPr lang="en-IN"/>
            </a:p>
          </p:txBody>
        </p:sp>
        <p:sp>
          <p:nvSpPr>
            <p:cNvPr id="13" name="TextBox 13"/>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a:srcRect l="1537" r="15699"/>
          <a:stretch>
            <a:fillRect/>
          </a:stretch>
        </p:blipFill>
        <p:spPr>
          <a:xfrm>
            <a:off x="679286" y="2835074"/>
            <a:ext cx="10922039" cy="5797416"/>
          </a:xfrm>
          <a:prstGeom prst="rect">
            <a:avLst/>
          </a:prstGeom>
        </p:spPr>
      </p:pic>
      <p:sp>
        <p:nvSpPr>
          <p:cNvPr id="15" name="TextBox 15"/>
          <p:cNvSpPr txBox="1"/>
          <p:nvPr/>
        </p:nvSpPr>
        <p:spPr>
          <a:xfrm>
            <a:off x="820205" y="597824"/>
            <a:ext cx="6086224" cy="1203325"/>
          </a:xfrm>
          <a:prstGeom prst="rect">
            <a:avLst/>
          </a:prstGeom>
        </p:spPr>
        <p:txBody>
          <a:bodyPr lIns="0" tIns="0" rIns="0" bIns="0" rtlCol="0" anchor="t">
            <a:spAutoFit/>
          </a:bodyPr>
          <a:lstStyle/>
          <a:p>
            <a:pPr>
              <a:lnSpc>
                <a:spcPts val="9800"/>
              </a:lnSpc>
              <a:spcBef>
                <a:spcPct val="0"/>
              </a:spcBef>
            </a:pPr>
            <a:r>
              <a:rPr lang="en-US" sz="7000">
                <a:solidFill>
                  <a:srgbClr val="221B1B"/>
                </a:solidFill>
                <a:latin typeface="Montserrat Extra-Bold"/>
              </a:rPr>
              <a:t>Appendix </a:t>
            </a:r>
          </a:p>
        </p:txBody>
      </p:sp>
      <p:sp>
        <p:nvSpPr>
          <p:cNvPr id="16" name="TextBox 16"/>
          <p:cNvSpPr txBox="1"/>
          <p:nvPr/>
        </p:nvSpPr>
        <p:spPr>
          <a:xfrm>
            <a:off x="829730" y="2139116"/>
            <a:ext cx="8596716" cy="695958"/>
          </a:xfrm>
          <a:prstGeom prst="rect">
            <a:avLst/>
          </a:prstGeom>
        </p:spPr>
        <p:txBody>
          <a:bodyPr lIns="0" tIns="0" rIns="0" bIns="0" rtlCol="0" anchor="t">
            <a:spAutoFit/>
          </a:bodyPr>
          <a:lstStyle/>
          <a:p>
            <a:pPr>
              <a:lnSpc>
                <a:spcPts val="5740"/>
              </a:lnSpc>
              <a:spcBef>
                <a:spcPct val="0"/>
              </a:spcBef>
            </a:pPr>
            <a:r>
              <a:rPr lang="en-US" sz="4100">
                <a:solidFill>
                  <a:srgbClr val="221B1B"/>
                </a:solidFill>
                <a:latin typeface="Montserrat Extra-Bold"/>
              </a:rPr>
              <a:t>Turnover Model-Overall Model</a:t>
            </a:r>
          </a:p>
        </p:txBody>
      </p:sp>
      <p:grpSp>
        <p:nvGrpSpPr>
          <p:cNvPr id="17" name="Group 17"/>
          <p:cNvGrpSpPr/>
          <p:nvPr/>
        </p:nvGrpSpPr>
        <p:grpSpPr>
          <a:xfrm>
            <a:off x="11535005" y="3444856"/>
            <a:ext cx="6171707" cy="5187634"/>
            <a:chOff x="0" y="0"/>
            <a:chExt cx="1859899" cy="1563340"/>
          </a:xfrm>
        </p:grpSpPr>
        <p:sp>
          <p:nvSpPr>
            <p:cNvPr id="18" name="Freeform 18"/>
            <p:cNvSpPr/>
            <p:nvPr/>
          </p:nvSpPr>
          <p:spPr>
            <a:xfrm>
              <a:off x="0" y="0"/>
              <a:ext cx="1859899" cy="1563340"/>
            </a:xfrm>
            <a:custGeom>
              <a:avLst/>
              <a:gdLst/>
              <a:ahLst/>
              <a:cxnLst/>
              <a:rect l="l" t="t" r="r" b="b"/>
              <a:pathLst>
                <a:path w="1859899" h="1563340">
                  <a:moveTo>
                    <a:pt x="63975" y="0"/>
                  </a:moveTo>
                  <a:lnTo>
                    <a:pt x="1795924" y="0"/>
                  </a:lnTo>
                  <a:cubicBezTo>
                    <a:pt x="1812891" y="0"/>
                    <a:pt x="1829164" y="6740"/>
                    <a:pt x="1841161" y="18738"/>
                  </a:cubicBezTo>
                  <a:cubicBezTo>
                    <a:pt x="1853159" y="30736"/>
                    <a:pt x="1859899" y="47008"/>
                    <a:pt x="1859899" y="63975"/>
                  </a:cubicBezTo>
                  <a:lnTo>
                    <a:pt x="1859899" y="1499365"/>
                  </a:lnTo>
                  <a:cubicBezTo>
                    <a:pt x="1859899" y="1516332"/>
                    <a:pt x="1853159" y="1532605"/>
                    <a:pt x="1841161" y="1544602"/>
                  </a:cubicBezTo>
                  <a:cubicBezTo>
                    <a:pt x="1829164" y="1556600"/>
                    <a:pt x="1812891" y="1563340"/>
                    <a:pt x="1795924" y="1563340"/>
                  </a:cubicBezTo>
                  <a:lnTo>
                    <a:pt x="63975" y="1563340"/>
                  </a:lnTo>
                  <a:cubicBezTo>
                    <a:pt x="47008" y="1563340"/>
                    <a:pt x="30736" y="1556600"/>
                    <a:pt x="18738" y="1544602"/>
                  </a:cubicBezTo>
                  <a:cubicBezTo>
                    <a:pt x="6740" y="1532605"/>
                    <a:pt x="0" y="1516332"/>
                    <a:pt x="0" y="1499365"/>
                  </a:cubicBezTo>
                  <a:lnTo>
                    <a:pt x="0" y="63975"/>
                  </a:lnTo>
                  <a:cubicBezTo>
                    <a:pt x="0" y="47008"/>
                    <a:pt x="6740" y="30736"/>
                    <a:pt x="18738" y="18738"/>
                  </a:cubicBezTo>
                  <a:cubicBezTo>
                    <a:pt x="30736" y="6740"/>
                    <a:pt x="47008" y="0"/>
                    <a:pt x="63975" y="0"/>
                  </a:cubicBezTo>
                  <a:close/>
                </a:path>
              </a:pathLst>
            </a:custGeom>
            <a:solidFill>
              <a:srgbClr val="000000">
                <a:alpha val="0"/>
              </a:srgbClr>
            </a:solidFill>
            <a:ln w="85725">
              <a:solidFill>
                <a:srgbClr val="231E1F"/>
              </a:solidFill>
            </a:ln>
          </p:spPr>
          <p:txBody>
            <a:bodyPr/>
            <a:lstStyle/>
            <a:p>
              <a:endParaRPr lang="en-IN"/>
            </a:p>
          </p:txBody>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1642997" y="3330556"/>
            <a:ext cx="5777175" cy="5039690"/>
          </a:xfrm>
          <a:prstGeom prst="rect">
            <a:avLst/>
          </a:prstGeom>
        </p:spPr>
        <p:txBody>
          <a:bodyPr lIns="0" tIns="0" rIns="0" bIns="0" rtlCol="0" anchor="t">
            <a:spAutoFit/>
          </a:bodyPr>
          <a:lstStyle/>
          <a:p>
            <a:pPr>
              <a:lnSpc>
                <a:spcPts val="3670"/>
              </a:lnSpc>
            </a:pPr>
            <a:endParaRPr/>
          </a:p>
          <a:p>
            <a:pPr marL="509455" lvl="1" indent="-254728">
              <a:lnSpc>
                <a:spcPts val="3303"/>
              </a:lnSpc>
              <a:buFont typeface="Arial"/>
              <a:buChar char="•"/>
            </a:pPr>
            <a:r>
              <a:rPr lang="en-US" sz="2359">
                <a:solidFill>
                  <a:srgbClr val="000000"/>
                </a:solidFill>
                <a:latin typeface="Canva Sans 1"/>
              </a:rPr>
              <a:t>Predictors like work life, culture fit, salary, reward fairness, performance fairness and higher employee satisfaction - respect, development and goal - are shown to reduce turnover rate of employees. </a:t>
            </a:r>
          </a:p>
          <a:p>
            <a:pPr marL="509455" lvl="1" indent="-254728" algn="l">
              <a:lnSpc>
                <a:spcPts val="3303"/>
              </a:lnSpc>
              <a:spcBef>
                <a:spcPct val="0"/>
              </a:spcBef>
              <a:buFont typeface="Arial"/>
              <a:buChar char="•"/>
            </a:pPr>
            <a:r>
              <a:rPr lang="en-US" sz="2359">
                <a:solidFill>
                  <a:srgbClr val="000000"/>
                </a:solidFill>
                <a:latin typeface="Canva Sans 1"/>
              </a:rPr>
              <a:t>Employees with better cognitive ability and less extraverted personality have less turnover rate compared with other employees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037" y="9479346"/>
            <a:ext cx="9967344" cy="1890246"/>
            <a:chOff x="0" y="0"/>
            <a:chExt cx="2806271" cy="532192"/>
          </a:xfrm>
        </p:grpSpPr>
        <p:sp>
          <p:nvSpPr>
            <p:cNvPr id="3" name="Freeform 3"/>
            <p:cNvSpPr/>
            <p:nvPr/>
          </p:nvSpPr>
          <p:spPr>
            <a:xfrm>
              <a:off x="0" y="0"/>
              <a:ext cx="2806271" cy="532192"/>
            </a:xfrm>
            <a:custGeom>
              <a:avLst/>
              <a:gdLst/>
              <a:ahLst/>
              <a:cxnLst/>
              <a:rect l="l" t="t" r="r" b="b"/>
              <a:pathLst>
                <a:path w="2806271" h="532192">
                  <a:moveTo>
                    <a:pt x="203200" y="0"/>
                  </a:moveTo>
                  <a:lnTo>
                    <a:pt x="2806271" y="0"/>
                  </a:lnTo>
                  <a:lnTo>
                    <a:pt x="2603071" y="532192"/>
                  </a:lnTo>
                  <a:lnTo>
                    <a:pt x="0" y="532192"/>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592743" y="9620549"/>
            <a:ext cx="14897273" cy="2165184"/>
            <a:chOff x="0" y="0"/>
            <a:chExt cx="4194275" cy="609600"/>
          </a:xfrm>
        </p:grpSpPr>
        <p:sp>
          <p:nvSpPr>
            <p:cNvPr id="6" name="Freeform 6"/>
            <p:cNvSpPr/>
            <p:nvPr/>
          </p:nvSpPr>
          <p:spPr>
            <a:xfrm>
              <a:off x="0" y="0"/>
              <a:ext cx="4194275" cy="609600"/>
            </a:xfrm>
            <a:custGeom>
              <a:avLst/>
              <a:gdLst/>
              <a:ahLst/>
              <a:cxnLst/>
              <a:rect l="l" t="t" r="r" b="b"/>
              <a:pathLst>
                <a:path w="4194275" h="609600">
                  <a:moveTo>
                    <a:pt x="203200" y="0"/>
                  </a:moveTo>
                  <a:lnTo>
                    <a:pt x="4194275" y="0"/>
                  </a:lnTo>
                  <a:lnTo>
                    <a:pt x="3991075" y="609600"/>
                  </a:lnTo>
                  <a:lnTo>
                    <a:pt x="0" y="609600"/>
                  </a:lnTo>
                  <a:lnTo>
                    <a:pt x="203200" y="0"/>
                  </a:lnTo>
                  <a:close/>
                </a:path>
              </a:pathLst>
            </a:custGeom>
            <a:solidFill>
              <a:srgbClr val="221B1B"/>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675593" y="-127427"/>
            <a:ext cx="11781314" cy="1736251"/>
            <a:chOff x="0" y="0"/>
            <a:chExt cx="3316988" cy="488835"/>
          </a:xfrm>
        </p:grpSpPr>
        <p:sp>
          <p:nvSpPr>
            <p:cNvPr id="9" name="Freeform 9"/>
            <p:cNvSpPr/>
            <p:nvPr/>
          </p:nvSpPr>
          <p:spPr>
            <a:xfrm>
              <a:off x="0" y="0"/>
              <a:ext cx="3316988" cy="488835"/>
            </a:xfrm>
            <a:custGeom>
              <a:avLst/>
              <a:gdLst/>
              <a:ahLst/>
              <a:cxnLst/>
              <a:rect l="l" t="t" r="r" b="b"/>
              <a:pathLst>
                <a:path w="3316988" h="488835">
                  <a:moveTo>
                    <a:pt x="203200" y="0"/>
                  </a:moveTo>
                  <a:lnTo>
                    <a:pt x="3316988" y="0"/>
                  </a:lnTo>
                  <a:lnTo>
                    <a:pt x="3113788" y="488835"/>
                  </a:lnTo>
                  <a:lnTo>
                    <a:pt x="0" y="488835"/>
                  </a:lnTo>
                  <a:lnTo>
                    <a:pt x="203200" y="0"/>
                  </a:lnTo>
                  <a:close/>
                </a:path>
              </a:pathLst>
            </a:custGeom>
            <a:solidFill>
              <a:srgbClr val="221B1B"/>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620858" y="472108"/>
            <a:ext cx="3095741" cy="2273433"/>
            <a:chOff x="0" y="0"/>
            <a:chExt cx="649392" cy="476897"/>
          </a:xfrm>
        </p:grpSpPr>
        <p:sp>
          <p:nvSpPr>
            <p:cNvPr id="12" name="Freeform 12"/>
            <p:cNvSpPr/>
            <p:nvPr/>
          </p:nvSpPr>
          <p:spPr>
            <a:xfrm>
              <a:off x="0" y="0"/>
              <a:ext cx="649392" cy="476897"/>
            </a:xfrm>
            <a:custGeom>
              <a:avLst/>
              <a:gdLst/>
              <a:ahLst/>
              <a:cxnLst/>
              <a:rect l="l" t="t" r="r" b="b"/>
              <a:pathLst>
                <a:path w="649392" h="476897">
                  <a:moveTo>
                    <a:pt x="203200" y="0"/>
                  </a:moveTo>
                  <a:lnTo>
                    <a:pt x="649392" y="0"/>
                  </a:lnTo>
                  <a:lnTo>
                    <a:pt x="446192" y="476897"/>
                  </a:lnTo>
                  <a:lnTo>
                    <a:pt x="0" y="476897"/>
                  </a:lnTo>
                  <a:lnTo>
                    <a:pt x="203200" y="0"/>
                  </a:lnTo>
                  <a:close/>
                </a:path>
              </a:pathLst>
            </a:custGeom>
            <a:solidFill>
              <a:srgbClr val="5D0606"/>
            </a:solidFill>
          </p:spPr>
          <p:txBody>
            <a:bodyPr/>
            <a:lstStyle/>
            <a:p>
              <a:endParaRPr lang="en-IN"/>
            </a:p>
          </p:txBody>
        </p:sp>
        <p:sp>
          <p:nvSpPr>
            <p:cNvPr id="13" name="TextBox 13"/>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a:srcRect/>
          <a:stretch>
            <a:fillRect/>
          </a:stretch>
        </p:blipFill>
        <p:spPr>
          <a:xfrm>
            <a:off x="820205" y="3006024"/>
            <a:ext cx="12590470" cy="5767600"/>
          </a:xfrm>
          <a:prstGeom prst="rect">
            <a:avLst/>
          </a:prstGeom>
        </p:spPr>
      </p:pic>
      <p:sp>
        <p:nvSpPr>
          <p:cNvPr id="15" name="TextBox 15"/>
          <p:cNvSpPr txBox="1"/>
          <p:nvPr/>
        </p:nvSpPr>
        <p:spPr>
          <a:xfrm>
            <a:off x="820205" y="597824"/>
            <a:ext cx="6086224" cy="1203325"/>
          </a:xfrm>
          <a:prstGeom prst="rect">
            <a:avLst/>
          </a:prstGeom>
        </p:spPr>
        <p:txBody>
          <a:bodyPr lIns="0" tIns="0" rIns="0" bIns="0" rtlCol="0" anchor="t">
            <a:spAutoFit/>
          </a:bodyPr>
          <a:lstStyle/>
          <a:p>
            <a:pPr>
              <a:lnSpc>
                <a:spcPts val="9800"/>
              </a:lnSpc>
              <a:spcBef>
                <a:spcPct val="0"/>
              </a:spcBef>
            </a:pPr>
            <a:r>
              <a:rPr lang="en-US" sz="7000">
                <a:solidFill>
                  <a:srgbClr val="221B1B"/>
                </a:solidFill>
                <a:latin typeface="Montserrat Extra-Bold"/>
              </a:rPr>
              <a:t>Appendix </a:t>
            </a:r>
          </a:p>
        </p:txBody>
      </p:sp>
      <p:sp>
        <p:nvSpPr>
          <p:cNvPr id="16" name="TextBox 16"/>
          <p:cNvSpPr txBox="1"/>
          <p:nvPr/>
        </p:nvSpPr>
        <p:spPr>
          <a:xfrm>
            <a:off x="829730" y="2139116"/>
            <a:ext cx="14211650" cy="695958"/>
          </a:xfrm>
          <a:prstGeom prst="rect">
            <a:avLst/>
          </a:prstGeom>
        </p:spPr>
        <p:txBody>
          <a:bodyPr lIns="0" tIns="0" rIns="0" bIns="0" rtlCol="0" anchor="t">
            <a:spAutoFit/>
          </a:bodyPr>
          <a:lstStyle/>
          <a:p>
            <a:pPr>
              <a:lnSpc>
                <a:spcPts val="5740"/>
              </a:lnSpc>
              <a:spcBef>
                <a:spcPct val="0"/>
              </a:spcBef>
            </a:pPr>
            <a:r>
              <a:rPr lang="en-US" sz="4100">
                <a:solidFill>
                  <a:srgbClr val="221B1B"/>
                </a:solidFill>
                <a:latin typeface="Montserrat Extra-Bold"/>
              </a:rPr>
              <a:t>Turnover Model-Gender difference in turnover</a:t>
            </a:r>
          </a:p>
        </p:txBody>
      </p:sp>
      <p:sp>
        <p:nvSpPr>
          <p:cNvPr id="17" name="TextBox 17"/>
          <p:cNvSpPr txBox="1"/>
          <p:nvPr/>
        </p:nvSpPr>
        <p:spPr>
          <a:xfrm>
            <a:off x="12279734" y="7570563"/>
            <a:ext cx="5436864" cy="839182"/>
          </a:xfrm>
          <a:prstGeom prst="rect">
            <a:avLst/>
          </a:prstGeom>
        </p:spPr>
        <p:txBody>
          <a:bodyPr lIns="0" tIns="0" rIns="0" bIns="0" rtlCol="0" anchor="t">
            <a:spAutoFit/>
          </a:bodyPr>
          <a:lstStyle/>
          <a:p>
            <a:pPr algn="l">
              <a:lnSpc>
                <a:spcPts val="3303"/>
              </a:lnSpc>
              <a:spcBef>
                <a:spcPct val="0"/>
              </a:spcBef>
            </a:pPr>
            <a:r>
              <a:rPr lang="en-US" sz="2359">
                <a:solidFill>
                  <a:srgbClr val="000000"/>
                </a:solidFill>
                <a:latin typeface="Canva Sans 1"/>
              </a:rPr>
              <a:t>Male employees have lower turnover ratio than Female employees</a:t>
            </a:r>
          </a:p>
        </p:txBody>
      </p:sp>
      <p:grpSp>
        <p:nvGrpSpPr>
          <p:cNvPr id="18" name="Group 18"/>
          <p:cNvGrpSpPr/>
          <p:nvPr/>
        </p:nvGrpSpPr>
        <p:grpSpPr>
          <a:xfrm>
            <a:off x="11994515" y="7273359"/>
            <a:ext cx="6007302" cy="1500265"/>
            <a:chOff x="0" y="0"/>
            <a:chExt cx="1810355" cy="452118"/>
          </a:xfrm>
        </p:grpSpPr>
        <p:sp>
          <p:nvSpPr>
            <p:cNvPr id="19" name="Freeform 19"/>
            <p:cNvSpPr/>
            <p:nvPr/>
          </p:nvSpPr>
          <p:spPr>
            <a:xfrm>
              <a:off x="0" y="0"/>
              <a:ext cx="1810355" cy="452118"/>
            </a:xfrm>
            <a:custGeom>
              <a:avLst/>
              <a:gdLst/>
              <a:ahLst/>
              <a:cxnLst/>
              <a:rect l="l" t="t" r="r" b="b"/>
              <a:pathLst>
                <a:path w="1810355" h="452118">
                  <a:moveTo>
                    <a:pt x="65726" y="0"/>
                  </a:moveTo>
                  <a:lnTo>
                    <a:pt x="1744628" y="0"/>
                  </a:lnTo>
                  <a:cubicBezTo>
                    <a:pt x="1780928" y="0"/>
                    <a:pt x="1810355" y="29427"/>
                    <a:pt x="1810355" y="65726"/>
                  </a:cubicBezTo>
                  <a:lnTo>
                    <a:pt x="1810355" y="386392"/>
                  </a:lnTo>
                  <a:cubicBezTo>
                    <a:pt x="1810355" y="422692"/>
                    <a:pt x="1780928" y="452118"/>
                    <a:pt x="1744628" y="452118"/>
                  </a:cubicBezTo>
                  <a:lnTo>
                    <a:pt x="65726" y="452118"/>
                  </a:lnTo>
                  <a:cubicBezTo>
                    <a:pt x="29427" y="452118"/>
                    <a:pt x="0" y="422692"/>
                    <a:pt x="0" y="386392"/>
                  </a:cubicBezTo>
                  <a:lnTo>
                    <a:pt x="0" y="65726"/>
                  </a:lnTo>
                  <a:cubicBezTo>
                    <a:pt x="0" y="29427"/>
                    <a:pt x="29427" y="0"/>
                    <a:pt x="65726" y="0"/>
                  </a:cubicBezTo>
                  <a:close/>
                </a:path>
              </a:pathLst>
            </a:custGeom>
            <a:solidFill>
              <a:srgbClr val="000000">
                <a:alpha val="0"/>
              </a:srgbClr>
            </a:solidFill>
            <a:ln w="85725">
              <a:solidFill>
                <a:srgbClr val="231E1F"/>
              </a:solidFill>
            </a:ln>
          </p:spPr>
          <p:txBody>
            <a:bodyPr/>
            <a:lstStyle/>
            <a:p>
              <a:endParaRPr lang="en-IN"/>
            </a:p>
          </p:txBody>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037" y="9479346"/>
            <a:ext cx="9967344" cy="1890246"/>
            <a:chOff x="0" y="0"/>
            <a:chExt cx="2806271" cy="532192"/>
          </a:xfrm>
        </p:grpSpPr>
        <p:sp>
          <p:nvSpPr>
            <p:cNvPr id="3" name="Freeform 3"/>
            <p:cNvSpPr/>
            <p:nvPr/>
          </p:nvSpPr>
          <p:spPr>
            <a:xfrm>
              <a:off x="0" y="0"/>
              <a:ext cx="2806271" cy="532192"/>
            </a:xfrm>
            <a:custGeom>
              <a:avLst/>
              <a:gdLst/>
              <a:ahLst/>
              <a:cxnLst/>
              <a:rect l="l" t="t" r="r" b="b"/>
              <a:pathLst>
                <a:path w="2806271" h="532192">
                  <a:moveTo>
                    <a:pt x="203200" y="0"/>
                  </a:moveTo>
                  <a:lnTo>
                    <a:pt x="2806271" y="0"/>
                  </a:lnTo>
                  <a:lnTo>
                    <a:pt x="2603071" y="532192"/>
                  </a:lnTo>
                  <a:lnTo>
                    <a:pt x="0" y="532192"/>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592743" y="9620549"/>
            <a:ext cx="14897273" cy="2165184"/>
            <a:chOff x="0" y="0"/>
            <a:chExt cx="4194275" cy="609600"/>
          </a:xfrm>
        </p:grpSpPr>
        <p:sp>
          <p:nvSpPr>
            <p:cNvPr id="6" name="Freeform 6"/>
            <p:cNvSpPr/>
            <p:nvPr/>
          </p:nvSpPr>
          <p:spPr>
            <a:xfrm>
              <a:off x="0" y="0"/>
              <a:ext cx="4194275" cy="609600"/>
            </a:xfrm>
            <a:custGeom>
              <a:avLst/>
              <a:gdLst/>
              <a:ahLst/>
              <a:cxnLst/>
              <a:rect l="l" t="t" r="r" b="b"/>
              <a:pathLst>
                <a:path w="4194275" h="609600">
                  <a:moveTo>
                    <a:pt x="203200" y="0"/>
                  </a:moveTo>
                  <a:lnTo>
                    <a:pt x="4194275" y="0"/>
                  </a:lnTo>
                  <a:lnTo>
                    <a:pt x="3991075" y="609600"/>
                  </a:lnTo>
                  <a:lnTo>
                    <a:pt x="0" y="609600"/>
                  </a:lnTo>
                  <a:lnTo>
                    <a:pt x="203200" y="0"/>
                  </a:lnTo>
                  <a:close/>
                </a:path>
              </a:pathLst>
            </a:custGeom>
            <a:solidFill>
              <a:srgbClr val="221B1B"/>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675593" y="-127427"/>
            <a:ext cx="11781314" cy="1736251"/>
            <a:chOff x="0" y="0"/>
            <a:chExt cx="3316988" cy="488835"/>
          </a:xfrm>
        </p:grpSpPr>
        <p:sp>
          <p:nvSpPr>
            <p:cNvPr id="9" name="Freeform 9"/>
            <p:cNvSpPr/>
            <p:nvPr/>
          </p:nvSpPr>
          <p:spPr>
            <a:xfrm>
              <a:off x="0" y="0"/>
              <a:ext cx="3316988" cy="488835"/>
            </a:xfrm>
            <a:custGeom>
              <a:avLst/>
              <a:gdLst/>
              <a:ahLst/>
              <a:cxnLst/>
              <a:rect l="l" t="t" r="r" b="b"/>
              <a:pathLst>
                <a:path w="3316988" h="488835">
                  <a:moveTo>
                    <a:pt x="203200" y="0"/>
                  </a:moveTo>
                  <a:lnTo>
                    <a:pt x="3316988" y="0"/>
                  </a:lnTo>
                  <a:lnTo>
                    <a:pt x="3113788" y="488835"/>
                  </a:lnTo>
                  <a:lnTo>
                    <a:pt x="0" y="488835"/>
                  </a:lnTo>
                  <a:lnTo>
                    <a:pt x="203200" y="0"/>
                  </a:lnTo>
                  <a:close/>
                </a:path>
              </a:pathLst>
            </a:custGeom>
            <a:solidFill>
              <a:srgbClr val="221B1B"/>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620858" y="472108"/>
            <a:ext cx="3095741" cy="2273433"/>
            <a:chOff x="0" y="0"/>
            <a:chExt cx="649392" cy="476897"/>
          </a:xfrm>
        </p:grpSpPr>
        <p:sp>
          <p:nvSpPr>
            <p:cNvPr id="12" name="Freeform 12"/>
            <p:cNvSpPr/>
            <p:nvPr/>
          </p:nvSpPr>
          <p:spPr>
            <a:xfrm>
              <a:off x="0" y="0"/>
              <a:ext cx="649392" cy="476897"/>
            </a:xfrm>
            <a:custGeom>
              <a:avLst/>
              <a:gdLst/>
              <a:ahLst/>
              <a:cxnLst/>
              <a:rect l="l" t="t" r="r" b="b"/>
              <a:pathLst>
                <a:path w="649392" h="476897">
                  <a:moveTo>
                    <a:pt x="203200" y="0"/>
                  </a:moveTo>
                  <a:lnTo>
                    <a:pt x="649392" y="0"/>
                  </a:lnTo>
                  <a:lnTo>
                    <a:pt x="446192" y="476897"/>
                  </a:lnTo>
                  <a:lnTo>
                    <a:pt x="0" y="476897"/>
                  </a:lnTo>
                  <a:lnTo>
                    <a:pt x="203200" y="0"/>
                  </a:lnTo>
                  <a:close/>
                </a:path>
              </a:pathLst>
            </a:custGeom>
            <a:solidFill>
              <a:srgbClr val="5D0606"/>
            </a:solidFill>
          </p:spPr>
          <p:txBody>
            <a:bodyPr/>
            <a:lstStyle/>
            <a:p>
              <a:endParaRPr lang="en-IN"/>
            </a:p>
          </p:txBody>
        </p:sp>
        <p:sp>
          <p:nvSpPr>
            <p:cNvPr id="13" name="TextBox 13"/>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a:srcRect/>
          <a:stretch>
            <a:fillRect/>
          </a:stretch>
        </p:blipFill>
        <p:spPr>
          <a:xfrm>
            <a:off x="820205" y="3150365"/>
            <a:ext cx="12610522" cy="6013688"/>
          </a:xfrm>
          <a:prstGeom prst="rect">
            <a:avLst/>
          </a:prstGeom>
        </p:spPr>
      </p:pic>
      <p:sp>
        <p:nvSpPr>
          <p:cNvPr id="15" name="TextBox 15"/>
          <p:cNvSpPr txBox="1"/>
          <p:nvPr/>
        </p:nvSpPr>
        <p:spPr>
          <a:xfrm>
            <a:off x="820205" y="597824"/>
            <a:ext cx="6133197" cy="1203325"/>
          </a:xfrm>
          <a:prstGeom prst="rect">
            <a:avLst/>
          </a:prstGeom>
        </p:spPr>
        <p:txBody>
          <a:bodyPr lIns="0" tIns="0" rIns="0" bIns="0" rtlCol="0" anchor="t">
            <a:spAutoFit/>
          </a:bodyPr>
          <a:lstStyle/>
          <a:p>
            <a:pPr>
              <a:lnSpc>
                <a:spcPts val="9800"/>
              </a:lnSpc>
              <a:spcBef>
                <a:spcPct val="0"/>
              </a:spcBef>
            </a:pPr>
            <a:r>
              <a:rPr lang="en-US" sz="7000">
                <a:solidFill>
                  <a:srgbClr val="221B1B"/>
                </a:solidFill>
                <a:latin typeface="Montserrat Extra-Bold"/>
              </a:rPr>
              <a:t>Appendix </a:t>
            </a:r>
          </a:p>
        </p:txBody>
      </p:sp>
      <p:sp>
        <p:nvSpPr>
          <p:cNvPr id="16" name="TextBox 16"/>
          <p:cNvSpPr txBox="1"/>
          <p:nvPr/>
        </p:nvSpPr>
        <p:spPr>
          <a:xfrm>
            <a:off x="829730" y="2139116"/>
            <a:ext cx="13791128" cy="695958"/>
          </a:xfrm>
          <a:prstGeom prst="rect">
            <a:avLst/>
          </a:prstGeom>
        </p:spPr>
        <p:txBody>
          <a:bodyPr lIns="0" tIns="0" rIns="0" bIns="0" rtlCol="0" anchor="t">
            <a:spAutoFit/>
          </a:bodyPr>
          <a:lstStyle/>
          <a:p>
            <a:pPr>
              <a:lnSpc>
                <a:spcPts val="5740"/>
              </a:lnSpc>
              <a:spcBef>
                <a:spcPct val="0"/>
              </a:spcBef>
            </a:pPr>
            <a:r>
              <a:rPr lang="en-US" sz="4100">
                <a:solidFill>
                  <a:srgbClr val="221B1B"/>
                </a:solidFill>
                <a:latin typeface="Montserrat Extra-Bold"/>
              </a:rPr>
              <a:t>Turnover Model-Race difference in turnover</a:t>
            </a:r>
          </a:p>
        </p:txBody>
      </p:sp>
      <p:grpSp>
        <p:nvGrpSpPr>
          <p:cNvPr id="17" name="Group 17"/>
          <p:cNvGrpSpPr/>
          <p:nvPr/>
        </p:nvGrpSpPr>
        <p:grpSpPr>
          <a:xfrm>
            <a:off x="11087593" y="7574386"/>
            <a:ext cx="6895083" cy="1314433"/>
            <a:chOff x="0" y="0"/>
            <a:chExt cx="2077896" cy="396116"/>
          </a:xfrm>
        </p:grpSpPr>
        <p:sp>
          <p:nvSpPr>
            <p:cNvPr id="18" name="Freeform 18"/>
            <p:cNvSpPr/>
            <p:nvPr/>
          </p:nvSpPr>
          <p:spPr>
            <a:xfrm>
              <a:off x="0" y="0"/>
              <a:ext cx="2077895" cy="396116"/>
            </a:xfrm>
            <a:custGeom>
              <a:avLst/>
              <a:gdLst/>
              <a:ahLst/>
              <a:cxnLst/>
              <a:rect l="l" t="t" r="r" b="b"/>
              <a:pathLst>
                <a:path w="2077895" h="396116">
                  <a:moveTo>
                    <a:pt x="57264" y="0"/>
                  </a:moveTo>
                  <a:lnTo>
                    <a:pt x="2020632" y="0"/>
                  </a:lnTo>
                  <a:cubicBezTo>
                    <a:pt x="2035819" y="0"/>
                    <a:pt x="2050384" y="6033"/>
                    <a:pt x="2061123" y="16772"/>
                  </a:cubicBezTo>
                  <a:cubicBezTo>
                    <a:pt x="2071862" y="27511"/>
                    <a:pt x="2077895" y="42076"/>
                    <a:pt x="2077895" y="57264"/>
                  </a:cubicBezTo>
                  <a:lnTo>
                    <a:pt x="2077895" y="338852"/>
                  </a:lnTo>
                  <a:cubicBezTo>
                    <a:pt x="2077895" y="354040"/>
                    <a:pt x="2071862" y="368605"/>
                    <a:pt x="2061123" y="379344"/>
                  </a:cubicBezTo>
                  <a:cubicBezTo>
                    <a:pt x="2050384" y="390083"/>
                    <a:pt x="2035819" y="396116"/>
                    <a:pt x="2020632" y="396116"/>
                  </a:cubicBezTo>
                  <a:lnTo>
                    <a:pt x="57264" y="396116"/>
                  </a:lnTo>
                  <a:cubicBezTo>
                    <a:pt x="42076" y="396116"/>
                    <a:pt x="27511" y="390083"/>
                    <a:pt x="16772" y="379344"/>
                  </a:cubicBezTo>
                  <a:cubicBezTo>
                    <a:pt x="6033" y="368605"/>
                    <a:pt x="0" y="354040"/>
                    <a:pt x="0" y="338852"/>
                  </a:cubicBezTo>
                  <a:lnTo>
                    <a:pt x="0" y="57264"/>
                  </a:lnTo>
                  <a:cubicBezTo>
                    <a:pt x="0" y="42076"/>
                    <a:pt x="6033" y="27511"/>
                    <a:pt x="16772" y="16772"/>
                  </a:cubicBezTo>
                  <a:cubicBezTo>
                    <a:pt x="27511" y="6033"/>
                    <a:pt x="42076" y="0"/>
                    <a:pt x="57264" y="0"/>
                  </a:cubicBezTo>
                  <a:close/>
                </a:path>
              </a:pathLst>
            </a:custGeom>
            <a:solidFill>
              <a:srgbClr val="000000">
                <a:alpha val="0"/>
              </a:srgbClr>
            </a:solidFill>
            <a:ln w="85725">
              <a:solidFill>
                <a:srgbClr val="231E1F"/>
              </a:solidFill>
            </a:ln>
          </p:spPr>
          <p:txBody>
            <a:bodyPr/>
            <a:lstStyle/>
            <a:p>
              <a:endParaRPr lang="en-IN"/>
            </a:p>
          </p:txBody>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1406963" y="7343306"/>
            <a:ext cx="6575713" cy="1709918"/>
          </a:xfrm>
          <a:prstGeom prst="rect">
            <a:avLst/>
          </a:prstGeom>
        </p:spPr>
        <p:txBody>
          <a:bodyPr lIns="0" tIns="0" rIns="0" bIns="0" rtlCol="0" anchor="t">
            <a:spAutoFit/>
          </a:bodyPr>
          <a:lstStyle/>
          <a:p>
            <a:pPr>
              <a:lnSpc>
                <a:spcPts val="3670"/>
              </a:lnSpc>
            </a:pPr>
            <a:endParaRPr/>
          </a:p>
          <a:p>
            <a:pPr>
              <a:lnSpc>
                <a:spcPts val="3303"/>
              </a:lnSpc>
            </a:pPr>
            <a:r>
              <a:rPr lang="en-US" sz="2359">
                <a:solidFill>
                  <a:srgbClr val="000000"/>
                </a:solidFill>
                <a:latin typeface="Canva Sans 1"/>
              </a:rPr>
              <a:t>White employees have lower turnover ratio than Non-White employees</a:t>
            </a:r>
          </a:p>
          <a:p>
            <a:pPr algn="l">
              <a:lnSpc>
                <a:spcPts val="3303"/>
              </a:lnSpc>
              <a:spcBef>
                <a:spcPct val="0"/>
              </a:spcBef>
            </a:pPr>
            <a:endParaRPr lang="en-US" sz="2359">
              <a:solidFill>
                <a:srgbClr val="000000"/>
              </a:solidFill>
              <a:latin typeface="Canva Sans 1"/>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037" y="9479346"/>
            <a:ext cx="9967344" cy="1890246"/>
            <a:chOff x="0" y="0"/>
            <a:chExt cx="2806271" cy="532192"/>
          </a:xfrm>
        </p:grpSpPr>
        <p:sp>
          <p:nvSpPr>
            <p:cNvPr id="3" name="Freeform 3"/>
            <p:cNvSpPr/>
            <p:nvPr/>
          </p:nvSpPr>
          <p:spPr>
            <a:xfrm>
              <a:off x="0" y="0"/>
              <a:ext cx="2806271" cy="532192"/>
            </a:xfrm>
            <a:custGeom>
              <a:avLst/>
              <a:gdLst/>
              <a:ahLst/>
              <a:cxnLst/>
              <a:rect l="l" t="t" r="r" b="b"/>
              <a:pathLst>
                <a:path w="2806271" h="532192">
                  <a:moveTo>
                    <a:pt x="203200" y="0"/>
                  </a:moveTo>
                  <a:lnTo>
                    <a:pt x="2806271" y="0"/>
                  </a:lnTo>
                  <a:lnTo>
                    <a:pt x="2603071" y="532192"/>
                  </a:lnTo>
                  <a:lnTo>
                    <a:pt x="0" y="532192"/>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592743" y="9620549"/>
            <a:ext cx="14897273" cy="2165184"/>
            <a:chOff x="0" y="0"/>
            <a:chExt cx="4194275" cy="609600"/>
          </a:xfrm>
        </p:grpSpPr>
        <p:sp>
          <p:nvSpPr>
            <p:cNvPr id="6" name="Freeform 6"/>
            <p:cNvSpPr/>
            <p:nvPr/>
          </p:nvSpPr>
          <p:spPr>
            <a:xfrm>
              <a:off x="0" y="0"/>
              <a:ext cx="4194275" cy="609600"/>
            </a:xfrm>
            <a:custGeom>
              <a:avLst/>
              <a:gdLst/>
              <a:ahLst/>
              <a:cxnLst/>
              <a:rect l="l" t="t" r="r" b="b"/>
              <a:pathLst>
                <a:path w="4194275" h="609600">
                  <a:moveTo>
                    <a:pt x="203200" y="0"/>
                  </a:moveTo>
                  <a:lnTo>
                    <a:pt x="4194275" y="0"/>
                  </a:lnTo>
                  <a:lnTo>
                    <a:pt x="3991075" y="609600"/>
                  </a:lnTo>
                  <a:lnTo>
                    <a:pt x="0" y="609600"/>
                  </a:lnTo>
                  <a:lnTo>
                    <a:pt x="203200" y="0"/>
                  </a:lnTo>
                  <a:close/>
                </a:path>
              </a:pathLst>
            </a:custGeom>
            <a:solidFill>
              <a:srgbClr val="221B1B"/>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675593" y="-127427"/>
            <a:ext cx="11781314" cy="1736251"/>
            <a:chOff x="0" y="0"/>
            <a:chExt cx="3316988" cy="488835"/>
          </a:xfrm>
        </p:grpSpPr>
        <p:sp>
          <p:nvSpPr>
            <p:cNvPr id="9" name="Freeform 9"/>
            <p:cNvSpPr/>
            <p:nvPr/>
          </p:nvSpPr>
          <p:spPr>
            <a:xfrm>
              <a:off x="0" y="0"/>
              <a:ext cx="3316988" cy="488835"/>
            </a:xfrm>
            <a:custGeom>
              <a:avLst/>
              <a:gdLst/>
              <a:ahLst/>
              <a:cxnLst/>
              <a:rect l="l" t="t" r="r" b="b"/>
              <a:pathLst>
                <a:path w="3316988" h="488835">
                  <a:moveTo>
                    <a:pt x="203200" y="0"/>
                  </a:moveTo>
                  <a:lnTo>
                    <a:pt x="3316988" y="0"/>
                  </a:lnTo>
                  <a:lnTo>
                    <a:pt x="3113788" y="488835"/>
                  </a:lnTo>
                  <a:lnTo>
                    <a:pt x="0" y="488835"/>
                  </a:lnTo>
                  <a:lnTo>
                    <a:pt x="203200" y="0"/>
                  </a:lnTo>
                  <a:close/>
                </a:path>
              </a:pathLst>
            </a:custGeom>
            <a:solidFill>
              <a:srgbClr val="221B1B"/>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620858" y="472108"/>
            <a:ext cx="3095741" cy="2273433"/>
            <a:chOff x="0" y="0"/>
            <a:chExt cx="649392" cy="476897"/>
          </a:xfrm>
        </p:grpSpPr>
        <p:sp>
          <p:nvSpPr>
            <p:cNvPr id="12" name="Freeform 12"/>
            <p:cNvSpPr/>
            <p:nvPr/>
          </p:nvSpPr>
          <p:spPr>
            <a:xfrm>
              <a:off x="0" y="0"/>
              <a:ext cx="649392" cy="476897"/>
            </a:xfrm>
            <a:custGeom>
              <a:avLst/>
              <a:gdLst/>
              <a:ahLst/>
              <a:cxnLst/>
              <a:rect l="l" t="t" r="r" b="b"/>
              <a:pathLst>
                <a:path w="649392" h="476897">
                  <a:moveTo>
                    <a:pt x="203200" y="0"/>
                  </a:moveTo>
                  <a:lnTo>
                    <a:pt x="649392" y="0"/>
                  </a:lnTo>
                  <a:lnTo>
                    <a:pt x="446192" y="476897"/>
                  </a:lnTo>
                  <a:lnTo>
                    <a:pt x="0" y="476897"/>
                  </a:lnTo>
                  <a:lnTo>
                    <a:pt x="203200" y="0"/>
                  </a:lnTo>
                  <a:close/>
                </a:path>
              </a:pathLst>
            </a:custGeom>
            <a:solidFill>
              <a:srgbClr val="5D0606"/>
            </a:solidFill>
          </p:spPr>
          <p:txBody>
            <a:bodyPr/>
            <a:lstStyle/>
            <a:p>
              <a:endParaRPr lang="en-IN"/>
            </a:p>
          </p:txBody>
        </p:sp>
        <p:sp>
          <p:nvSpPr>
            <p:cNvPr id="13" name="TextBox 13"/>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a:srcRect/>
          <a:stretch>
            <a:fillRect/>
          </a:stretch>
        </p:blipFill>
        <p:spPr>
          <a:xfrm>
            <a:off x="2701043" y="2965629"/>
            <a:ext cx="5511511" cy="3151384"/>
          </a:xfrm>
          <a:prstGeom prst="rect">
            <a:avLst/>
          </a:prstGeom>
        </p:spPr>
      </p:pic>
      <p:pic>
        <p:nvPicPr>
          <p:cNvPr id="15" name="Picture 15"/>
          <p:cNvPicPr>
            <a:picLocks noChangeAspect="1"/>
          </p:cNvPicPr>
          <p:nvPr/>
        </p:nvPicPr>
        <p:blipFill>
          <a:blip r:embed="rId3"/>
          <a:srcRect/>
          <a:stretch>
            <a:fillRect/>
          </a:stretch>
        </p:blipFill>
        <p:spPr>
          <a:xfrm>
            <a:off x="8673477" y="2990518"/>
            <a:ext cx="5431196" cy="3101606"/>
          </a:xfrm>
          <a:prstGeom prst="rect">
            <a:avLst/>
          </a:prstGeom>
        </p:spPr>
      </p:pic>
      <p:pic>
        <p:nvPicPr>
          <p:cNvPr id="16" name="Picture 16"/>
          <p:cNvPicPr>
            <a:picLocks noChangeAspect="1"/>
          </p:cNvPicPr>
          <p:nvPr/>
        </p:nvPicPr>
        <p:blipFill>
          <a:blip r:embed="rId4"/>
          <a:srcRect/>
          <a:stretch>
            <a:fillRect/>
          </a:stretch>
        </p:blipFill>
        <p:spPr>
          <a:xfrm>
            <a:off x="2701043" y="6297988"/>
            <a:ext cx="11403630" cy="2676052"/>
          </a:xfrm>
          <a:prstGeom prst="rect">
            <a:avLst/>
          </a:prstGeom>
        </p:spPr>
      </p:pic>
      <p:sp>
        <p:nvSpPr>
          <p:cNvPr id="17" name="TextBox 17"/>
          <p:cNvSpPr txBox="1"/>
          <p:nvPr/>
        </p:nvSpPr>
        <p:spPr>
          <a:xfrm>
            <a:off x="820205" y="597824"/>
            <a:ext cx="6133197" cy="1203325"/>
          </a:xfrm>
          <a:prstGeom prst="rect">
            <a:avLst/>
          </a:prstGeom>
        </p:spPr>
        <p:txBody>
          <a:bodyPr lIns="0" tIns="0" rIns="0" bIns="0" rtlCol="0" anchor="t">
            <a:spAutoFit/>
          </a:bodyPr>
          <a:lstStyle/>
          <a:p>
            <a:pPr>
              <a:lnSpc>
                <a:spcPts val="9800"/>
              </a:lnSpc>
              <a:spcBef>
                <a:spcPct val="0"/>
              </a:spcBef>
            </a:pPr>
            <a:r>
              <a:rPr lang="en-US" sz="7000">
                <a:solidFill>
                  <a:srgbClr val="221B1B"/>
                </a:solidFill>
                <a:latin typeface="Montserrat Extra-Bold"/>
              </a:rPr>
              <a:t>Appendix </a:t>
            </a:r>
          </a:p>
        </p:txBody>
      </p:sp>
      <p:sp>
        <p:nvSpPr>
          <p:cNvPr id="18" name="TextBox 18"/>
          <p:cNvSpPr txBox="1"/>
          <p:nvPr/>
        </p:nvSpPr>
        <p:spPr>
          <a:xfrm>
            <a:off x="829730" y="2139116"/>
            <a:ext cx="13791128" cy="695958"/>
          </a:xfrm>
          <a:prstGeom prst="rect">
            <a:avLst/>
          </a:prstGeom>
        </p:spPr>
        <p:txBody>
          <a:bodyPr lIns="0" tIns="0" rIns="0" bIns="0" rtlCol="0" anchor="t">
            <a:spAutoFit/>
          </a:bodyPr>
          <a:lstStyle/>
          <a:p>
            <a:pPr>
              <a:lnSpc>
                <a:spcPts val="5740"/>
              </a:lnSpc>
              <a:spcBef>
                <a:spcPct val="0"/>
              </a:spcBef>
            </a:pPr>
            <a:r>
              <a:rPr lang="en-US" sz="4100">
                <a:solidFill>
                  <a:srgbClr val="221B1B"/>
                </a:solidFill>
                <a:latin typeface="Montserrat Extra-Bold"/>
              </a:rPr>
              <a:t>Inequalities in gender and race groups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2582" y="9905908"/>
            <a:ext cx="14801428" cy="1352066"/>
            <a:chOff x="0" y="0"/>
            <a:chExt cx="6673452" cy="609600"/>
          </a:xfrm>
        </p:grpSpPr>
        <p:sp>
          <p:nvSpPr>
            <p:cNvPr id="3" name="Freeform 3"/>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B20505"/>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244613" y="9905908"/>
            <a:ext cx="15018297" cy="1352066"/>
            <a:chOff x="0" y="0"/>
            <a:chExt cx="6771231" cy="609600"/>
          </a:xfrm>
        </p:grpSpPr>
        <p:sp>
          <p:nvSpPr>
            <p:cNvPr id="6" name="Freeform 6"/>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171717"/>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32528" y="3121982"/>
            <a:ext cx="14290890" cy="1966829"/>
            <a:chOff x="0" y="0"/>
            <a:chExt cx="3763856" cy="518012"/>
          </a:xfrm>
        </p:grpSpPr>
        <p:sp>
          <p:nvSpPr>
            <p:cNvPr id="9" name="Freeform 9"/>
            <p:cNvSpPr/>
            <p:nvPr/>
          </p:nvSpPr>
          <p:spPr>
            <a:xfrm>
              <a:off x="0" y="0"/>
              <a:ext cx="3763856" cy="518012"/>
            </a:xfrm>
            <a:custGeom>
              <a:avLst/>
              <a:gdLst/>
              <a:ahLst/>
              <a:cxnLst/>
              <a:rect l="l" t="t" r="r" b="b"/>
              <a:pathLst>
                <a:path w="3763856" h="518012">
                  <a:moveTo>
                    <a:pt x="27629" y="0"/>
                  </a:moveTo>
                  <a:lnTo>
                    <a:pt x="3736227" y="0"/>
                  </a:lnTo>
                  <a:cubicBezTo>
                    <a:pt x="3743554" y="0"/>
                    <a:pt x="3750582" y="2911"/>
                    <a:pt x="3755763" y="8092"/>
                  </a:cubicBezTo>
                  <a:cubicBezTo>
                    <a:pt x="3760945" y="13274"/>
                    <a:pt x="3763856" y="20301"/>
                    <a:pt x="3763856" y="27629"/>
                  </a:cubicBezTo>
                  <a:lnTo>
                    <a:pt x="3763856" y="490384"/>
                  </a:lnTo>
                  <a:cubicBezTo>
                    <a:pt x="3763856" y="497711"/>
                    <a:pt x="3760945" y="504739"/>
                    <a:pt x="3755763" y="509920"/>
                  </a:cubicBezTo>
                  <a:cubicBezTo>
                    <a:pt x="3750582" y="515102"/>
                    <a:pt x="3743554" y="518012"/>
                    <a:pt x="3736227" y="518012"/>
                  </a:cubicBezTo>
                  <a:lnTo>
                    <a:pt x="27629" y="518012"/>
                  </a:lnTo>
                  <a:cubicBezTo>
                    <a:pt x="20301" y="518012"/>
                    <a:pt x="13274" y="515102"/>
                    <a:pt x="8092" y="509920"/>
                  </a:cubicBezTo>
                  <a:cubicBezTo>
                    <a:pt x="2911" y="504739"/>
                    <a:pt x="0" y="497711"/>
                    <a:pt x="0" y="490384"/>
                  </a:cubicBezTo>
                  <a:lnTo>
                    <a:pt x="0" y="27629"/>
                  </a:lnTo>
                  <a:cubicBezTo>
                    <a:pt x="0" y="20301"/>
                    <a:pt x="2911" y="13274"/>
                    <a:pt x="8092" y="8092"/>
                  </a:cubicBezTo>
                  <a:cubicBezTo>
                    <a:pt x="13274" y="2911"/>
                    <a:pt x="20301" y="0"/>
                    <a:pt x="27629" y="0"/>
                  </a:cubicBezTo>
                  <a:close/>
                </a:path>
              </a:pathLst>
            </a:custGeom>
            <a:solidFill>
              <a:srgbClr val="000000">
                <a:alpha val="0"/>
              </a:srgbClr>
            </a:solidFill>
            <a:ln w="85725">
              <a:solidFill>
                <a:srgbClr val="231E1F"/>
              </a:solidFill>
            </a:ln>
          </p:spPr>
          <p:txBody>
            <a:bodyPr/>
            <a:lstStyle/>
            <a:p>
              <a:endParaRPr lang="en-I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042905" y="2677505"/>
            <a:ext cx="6030825" cy="888954"/>
            <a:chOff x="0" y="0"/>
            <a:chExt cx="8399885" cy="1238157"/>
          </a:xfrm>
        </p:grpSpPr>
        <p:sp>
          <p:nvSpPr>
            <p:cNvPr id="12" name="Freeform 12"/>
            <p:cNvSpPr/>
            <p:nvPr/>
          </p:nvSpPr>
          <p:spPr>
            <a:xfrm>
              <a:off x="0" y="0"/>
              <a:ext cx="8399886" cy="1238157"/>
            </a:xfrm>
            <a:custGeom>
              <a:avLst/>
              <a:gdLst/>
              <a:ahLst/>
              <a:cxnLst/>
              <a:rect l="l" t="t" r="r" b="b"/>
              <a:pathLst>
                <a:path w="8399886" h="1238157">
                  <a:moveTo>
                    <a:pt x="8275425" y="1238157"/>
                  </a:moveTo>
                  <a:lnTo>
                    <a:pt x="124460" y="1238157"/>
                  </a:lnTo>
                  <a:cubicBezTo>
                    <a:pt x="55880" y="1238157"/>
                    <a:pt x="0" y="1182277"/>
                    <a:pt x="0" y="1113697"/>
                  </a:cubicBezTo>
                  <a:lnTo>
                    <a:pt x="0" y="124460"/>
                  </a:lnTo>
                  <a:cubicBezTo>
                    <a:pt x="0" y="55880"/>
                    <a:pt x="55880" y="0"/>
                    <a:pt x="124460" y="0"/>
                  </a:cubicBezTo>
                  <a:lnTo>
                    <a:pt x="8275425" y="0"/>
                  </a:lnTo>
                  <a:cubicBezTo>
                    <a:pt x="8344005" y="0"/>
                    <a:pt x="8399886" y="55880"/>
                    <a:pt x="8399886" y="124460"/>
                  </a:cubicBezTo>
                  <a:lnTo>
                    <a:pt x="8399886" y="1113697"/>
                  </a:lnTo>
                  <a:cubicBezTo>
                    <a:pt x="8399886" y="1182277"/>
                    <a:pt x="8344005" y="1238157"/>
                    <a:pt x="8275425" y="1238157"/>
                  </a:cubicBezTo>
                  <a:close/>
                </a:path>
              </a:pathLst>
            </a:custGeom>
            <a:solidFill>
              <a:srgbClr val="5D0606"/>
            </a:solidFill>
          </p:spPr>
          <p:txBody>
            <a:bodyPr/>
            <a:lstStyle/>
            <a:p>
              <a:endParaRPr lang="en-IN"/>
            </a:p>
          </p:txBody>
        </p:sp>
      </p:grpSp>
      <p:grpSp>
        <p:nvGrpSpPr>
          <p:cNvPr id="13" name="Group 13"/>
          <p:cNvGrpSpPr/>
          <p:nvPr/>
        </p:nvGrpSpPr>
        <p:grpSpPr>
          <a:xfrm>
            <a:off x="2075192" y="6192890"/>
            <a:ext cx="14248226" cy="2123294"/>
            <a:chOff x="0" y="0"/>
            <a:chExt cx="3752619" cy="559222"/>
          </a:xfrm>
        </p:grpSpPr>
        <p:sp>
          <p:nvSpPr>
            <p:cNvPr id="14" name="Freeform 14"/>
            <p:cNvSpPr/>
            <p:nvPr/>
          </p:nvSpPr>
          <p:spPr>
            <a:xfrm>
              <a:off x="0" y="0"/>
              <a:ext cx="3752619" cy="559222"/>
            </a:xfrm>
            <a:custGeom>
              <a:avLst/>
              <a:gdLst/>
              <a:ahLst/>
              <a:cxnLst/>
              <a:rect l="l" t="t" r="r" b="b"/>
              <a:pathLst>
                <a:path w="3752619" h="559222">
                  <a:moveTo>
                    <a:pt x="27711" y="0"/>
                  </a:moveTo>
                  <a:lnTo>
                    <a:pt x="3724908" y="0"/>
                  </a:lnTo>
                  <a:cubicBezTo>
                    <a:pt x="3740213" y="0"/>
                    <a:pt x="3752619" y="12407"/>
                    <a:pt x="3752619" y="27711"/>
                  </a:cubicBezTo>
                  <a:lnTo>
                    <a:pt x="3752619" y="531510"/>
                  </a:lnTo>
                  <a:cubicBezTo>
                    <a:pt x="3752619" y="538860"/>
                    <a:pt x="3749700" y="545908"/>
                    <a:pt x="3744503" y="551105"/>
                  </a:cubicBezTo>
                  <a:cubicBezTo>
                    <a:pt x="3739306" y="556302"/>
                    <a:pt x="3732257" y="559222"/>
                    <a:pt x="3724908" y="559222"/>
                  </a:cubicBezTo>
                  <a:lnTo>
                    <a:pt x="27711" y="559222"/>
                  </a:lnTo>
                  <a:cubicBezTo>
                    <a:pt x="20362" y="559222"/>
                    <a:pt x="13313" y="556302"/>
                    <a:pt x="8116" y="551105"/>
                  </a:cubicBezTo>
                  <a:cubicBezTo>
                    <a:pt x="2920" y="545908"/>
                    <a:pt x="0" y="538860"/>
                    <a:pt x="0" y="531510"/>
                  </a:cubicBezTo>
                  <a:lnTo>
                    <a:pt x="0" y="27711"/>
                  </a:lnTo>
                  <a:cubicBezTo>
                    <a:pt x="0" y="20362"/>
                    <a:pt x="2920" y="13313"/>
                    <a:pt x="8116" y="8116"/>
                  </a:cubicBezTo>
                  <a:cubicBezTo>
                    <a:pt x="13313" y="2920"/>
                    <a:pt x="20362" y="0"/>
                    <a:pt x="27711" y="0"/>
                  </a:cubicBezTo>
                  <a:close/>
                </a:path>
              </a:pathLst>
            </a:custGeom>
            <a:solidFill>
              <a:srgbClr val="000000">
                <a:alpha val="0"/>
              </a:srgbClr>
            </a:solidFill>
            <a:ln w="85725">
              <a:solidFill>
                <a:srgbClr val="231E1F"/>
              </a:solidFill>
            </a:ln>
          </p:spPr>
          <p:txBody>
            <a:bodyPr/>
            <a:lstStyle/>
            <a:p>
              <a:endParaRPr lang="en-IN"/>
            </a:p>
          </p:txBody>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140434" y="5748413"/>
            <a:ext cx="5985414" cy="888954"/>
            <a:chOff x="0" y="0"/>
            <a:chExt cx="8336635" cy="1238157"/>
          </a:xfrm>
        </p:grpSpPr>
        <p:sp>
          <p:nvSpPr>
            <p:cNvPr id="17" name="Freeform 17"/>
            <p:cNvSpPr/>
            <p:nvPr/>
          </p:nvSpPr>
          <p:spPr>
            <a:xfrm>
              <a:off x="0" y="0"/>
              <a:ext cx="8336635" cy="1238157"/>
            </a:xfrm>
            <a:custGeom>
              <a:avLst/>
              <a:gdLst/>
              <a:ahLst/>
              <a:cxnLst/>
              <a:rect l="l" t="t" r="r" b="b"/>
              <a:pathLst>
                <a:path w="8336635" h="1238157">
                  <a:moveTo>
                    <a:pt x="8212175" y="1238157"/>
                  </a:moveTo>
                  <a:lnTo>
                    <a:pt x="124460" y="1238157"/>
                  </a:lnTo>
                  <a:cubicBezTo>
                    <a:pt x="55880" y="1238157"/>
                    <a:pt x="0" y="1182277"/>
                    <a:pt x="0" y="1113697"/>
                  </a:cubicBezTo>
                  <a:lnTo>
                    <a:pt x="0" y="124460"/>
                  </a:lnTo>
                  <a:cubicBezTo>
                    <a:pt x="0" y="55880"/>
                    <a:pt x="55880" y="0"/>
                    <a:pt x="124460" y="0"/>
                  </a:cubicBezTo>
                  <a:lnTo>
                    <a:pt x="8212175" y="0"/>
                  </a:lnTo>
                  <a:cubicBezTo>
                    <a:pt x="8280755" y="0"/>
                    <a:pt x="8336635" y="55880"/>
                    <a:pt x="8336635" y="124460"/>
                  </a:cubicBezTo>
                  <a:lnTo>
                    <a:pt x="8336635" y="1113697"/>
                  </a:lnTo>
                  <a:cubicBezTo>
                    <a:pt x="8336635" y="1182277"/>
                    <a:pt x="8280755" y="1238157"/>
                    <a:pt x="8212175" y="1238157"/>
                  </a:cubicBezTo>
                  <a:close/>
                </a:path>
              </a:pathLst>
            </a:custGeom>
            <a:solidFill>
              <a:srgbClr val="5D0606"/>
            </a:solidFill>
          </p:spPr>
          <p:txBody>
            <a:bodyPr/>
            <a:lstStyle/>
            <a:p>
              <a:endParaRPr lang="en-IN"/>
            </a:p>
          </p:txBody>
        </p:sp>
      </p:grpSp>
      <p:sp>
        <p:nvSpPr>
          <p:cNvPr id="18" name="TextBox 18"/>
          <p:cNvSpPr txBox="1"/>
          <p:nvPr/>
        </p:nvSpPr>
        <p:spPr>
          <a:xfrm>
            <a:off x="4161031" y="2663869"/>
            <a:ext cx="3472286"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Limitation</a:t>
            </a:r>
          </a:p>
        </p:txBody>
      </p:sp>
      <p:sp>
        <p:nvSpPr>
          <p:cNvPr id="19" name="TextBox 19"/>
          <p:cNvSpPr txBox="1"/>
          <p:nvPr/>
        </p:nvSpPr>
        <p:spPr>
          <a:xfrm>
            <a:off x="2405376" y="6932642"/>
            <a:ext cx="13587857" cy="533400"/>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Canva Sans 1"/>
              </a:rPr>
              <a:t>More detailed data for employee dataset in different years and months</a:t>
            </a:r>
          </a:p>
        </p:txBody>
      </p:sp>
      <p:sp>
        <p:nvSpPr>
          <p:cNvPr id="20" name="TextBox 20"/>
          <p:cNvSpPr txBox="1"/>
          <p:nvPr/>
        </p:nvSpPr>
        <p:spPr>
          <a:xfrm>
            <a:off x="3306069" y="5755883"/>
            <a:ext cx="5182210"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Forwarding Looking</a:t>
            </a:r>
          </a:p>
        </p:txBody>
      </p:sp>
      <p:sp>
        <p:nvSpPr>
          <p:cNvPr id="21" name="TextBox 21"/>
          <p:cNvSpPr txBox="1"/>
          <p:nvPr/>
        </p:nvSpPr>
        <p:spPr>
          <a:xfrm>
            <a:off x="2405376" y="3585509"/>
            <a:ext cx="13587857" cy="105727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Canva Sans 1"/>
              </a:rPr>
              <a:t>We only have the data in October 2019 to build our model, so we can not accurately predict the turnover rate of the employees.</a:t>
            </a:r>
          </a:p>
        </p:txBody>
      </p:sp>
      <p:sp>
        <p:nvSpPr>
          <p:cNvPr id="22" name="TextBox 22"/>
          <p:cNvSpPr txBox="1"/>
          <p:nvPr/>
        </p:nvSpPr>
        <p:spPr>
          <a:xfrm>
            <a:off x="2830576" y="-78395"/>
            <a:ext cx="6133197" cy="1203325"/>
          </a:xfrm>
          <a:prstGeom prst="rect">
            <a:avLst/>
          </a:prstGeom>
        </p:spPr>
        <p:txBody>
          <a:bodyPr lIns="0" tIns="0" rIns="0" bIns="0" rtlCol="0" anchor="t">
            <a:spAutoFit/>
          </a:bodyPr>
          <a:lstStyle/>
          <a:p>
            <a:pPr>
              <a:lnSpc>
                <a:spcPts val="9800"/>
              </a:lnSpc>
              <a:spcBef>
                <a:spcPct val="0"/>
              </a:spcBef>
            </a:pPr>
            <a:r>
              <a:rPr lang="en-US" sz="7000">
                <a:solidFill>
                  <a:srgbClr val="221B1B"/>
                </a:solidFill>
                <a:latin typeface="Montserrat Extra-Bold"/>
              </a:rPr>
              <a:t>Appendix </a:t>
            </a:r>
          </a:p>
        </p:txBody>
      </p:sp>
      <p:sp>
        <p:nvSpPr>
          <p:cNvPr id="23" name="TextBox 23"/>
          <p:cNvSpPr txBox="1"/>
          <p:nvPr/>
        </p:nvSpPr>
        <p:spPr>
          <a:xfrm>
            <a:off x="2075192" y="1515139"/>
            <a:ext cx="13791128" cy="695958"/>
          </a:xfrm>
          <a:prstGeom prst="rect">
            <a:avLst/>
          </a:prstGeom>
        </p:spPr>
        <p:txBody>
          <a:bodyPr lIns="0" tIns="0" rIns="0" bIns="0" rtlCol="0" anchor="t">
            <a:spAutoFit/>
          </a:bodyPr>
          <a:lstStyle/>
          <a:p>
            <a:pPr>
              <a:lnSpc>
                <a:spcPts val="5740"/>
              </a:lnSpc>
              <a:spcBef>
                <a:spcPct val="0"/>
              </a:spcBef>
            </a:pPr>
            <a:r>
              <a:rPr lang="en-US" sz="4100">
                <a:solidFill>
                  <a:srgbClr val="221B1B"/>
                </a:solidFill>
                <a:latin typeface="Montserrat Extra-Bold"/>
              </a:rPr>
              <a:t>Limitations of our model</a:t>
            </a:r>
          </a:p>
        </p:txBody>
      </p:sp>
      <p:grpSp>
        <p:nvGrpSpPr>
          <p:cNvPr id="24" name="Group 24"/>
          <p:cNvGrpSpPr/>
          <p:nvPr/>
        </p:nvGrpSpPr>
        <p:grpSpPr>
          <a:xfrm>
            <a:off x="10675593" y="-127427"/>
            <a:ext cx="11781314" cy="1736251"/>
            <a:chOff x="0" y="0"/>
            <a:chExt cx="3316988" cy="488835"/>
          </a:xfrm>
        </p:grpSpPr>
        <p:sp>
          <p:nvSpPr>
            <p:cNvPr id="25" name="Freeform 25"/>
            <p:cNvSpPr/>
            <p:nvPr/>
          </p:nvSpPr>
          <p:spPr>
            <a:xfrm>
              <a:off x="0" y="0"/>
              <a:ext cx="3316988" cy="488835"/>
            </a:xfrm>
            <a:custGeom>
              <a:avLst/>
              <a:gdLst/>
              <a:ahLst/>
              <a:cxnLst/>
              <a:rect l="l" t="t" r="r" b="b"/>
              <a:pathLst>
                <a:path w="3316988" h="488835">
                  <a:moveTo>
                    <a:pt x="203200" y="0"/>
                  </a:moveTo>
                  <a:lnTo>
                    <a:pt x="3316988" y="0"/>
                  </a:lnTo>
                  <a:lnTo>
                    <a:pt x="3113788" y="488835"/>
                  </a:lnTo>
                  <a:lnTo>
                    <a:pt x="0" y="488835"/>
                  </a:lnTo>
                  <a:lnTo>
                    <a:pt x="203200" y="0"/>
                  </a:lnTo>
                  <a:close/>
                </a:path>
              </a:pathLst>
            </a:custGeom>
            <a:solidFill>
              <a:srgbClr val="221B1B"/>
            </a:solidFill>
          </p:spPr>
          <p:txBody>
            <a:bodyPr/>
            <a:lstStyle/>
            <a:p>
              <a:endParaRPr lang="en-IN"/>
            </a:p>
          </p:txBody>
        </p:sp>
        <p:sp>
          <p:nvSpPr>
            <p:cNvPr id="26" name="TextBox 2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620858" y="472108"/>
            <a:ext cx="3095741" cy="2273433"/>
            <a:chOff x="0" y="0"/>
            <a:chExt cx="649392" cy="476897"/>
          </a:xfrm>
        </p:grpSpPr>
        <p:sp>
          <p:nvSpPr>
            <p:cNvPr id="28" name="Freeform 28"/>
            <p:cNvSpPr/>
            <p:nvPr/>
          </p:nvSpPr>
          <p:spPr>
            <a:xfrm>
              <a:off x="0" y="0"/>
              <a:ext cx="649392" cy="476897"/>
            </a:xfrm>
            <a:custGeom>
              <a:avLst/>
              <a:gdLst/>
              <a:ahLst/>
              <a:cxnLst/>
              <a:rect l="l" t="t" r="r" b="b"/>
              <a:pathLst>
                <a:path w="649392" h="476897">
                  <a:moveTo>
                    <a:pt x="203200" y="0"/>
                  </a:moveTo>
                  <a:lnTo>
                    <a:pt x="649392" y="0"/>
                  </a:lnTo>
                  <a:lnTo>
                    <a:pt x="446192" y="476897"/>
                  </a:lnTo>
                  <a:lnTo>
                    <a:pt x="0" y="476897"/>
                  </a:lnTo>
                  <a:lnTo>
                    <a:pt x="203200" y="0"/>
                  </a:lnTo>
                  <a:close/>
                </a:path>
              </a:pathLst>
            </a:custGeom>
            <a:solidFill>
              <a:srgbClr val="5D0606"/>
            </a:solidFill>
          </p:spPr>
          <p:txBody>
            <a:bodyPr/>
            <a:lstStyle/>
            <a:p>
              <a:endParaRPr lang="en-IN"/>
            </a:p>
          </p:txBody>
        </p:sp>
        <p:sp>
          <p:nvSpPr>
            <p:cNvPr id="29" name="TextBox 2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6735" y="9806628"/>
            <a:ext cx="14801428" cy="1352066"/>
            <a:chOff x="0" y="0"/>
            <a:chExt cx="6673452" cy="609600"/>
          </a:xfrm>
        </p:grpSpPr>
        <p:sp>
          <p:nvSpPr>
            <p:cNvPr id="3" name="Freeform 3"/>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B20505"/>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270460" y="9806628"/>
            <a:ext cx="15018297" cy="1352066"/>
            <a:chOff x="0" y="0"/>
            <a:chExt cx="6771231" cy="609600"/>
          </a:xfrm>
        </p:grpSpPr>
        <p:sp>
          <p:nvSpPr>
            <p:cNvPr id="6" name="Freeform 6"/>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171717"/>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54547" y="2822796"/>
            <a:ext cx="15930806" cy="2320704"/>
            <a:chOff x="0" y="0"/>
            <a:chExt cx="4195768" cy="611214"/>
          </a:xfrm>
        </p:grpSpPr>
        <p:sp>
          <p:nvSpPr>
            <p:cNvPr id="9" name="Freeform 9"/>
            <p:cNvSpPr/>
            <p:nvPr/>
          </p:nvSpPr>
          <p:spPr>
            <a:xfrm>
              <a:off x="0" y="0"/>
              <a:ext cx="4195768" cy="611214"/>
            </a:xfrm>
            <a:custGeom>
              <a:avLst/>
              <a:gdLst/>
              <a:ahLst/>
              <a:cxnLst/>
              <a:rect l="l" t="t" r="r" b="b"/>
              <a:pathLst>
                <a:path w="4195768" h="611214">
                  <a:moveTo>
                    <a:pt x="24785" y="0"/>
                  </a:moveTo>
                  <a:lnTo>
                    <a:pt x="4170983" y="0"/>
                  </a:lnTo>
                  <a:cubicBezTo>
                    <a:pt x="4177557" y="0"/>
                    <a:pt x="4183861" y="2611"/>
                    <a:pt x="4188509" y="7259"/>
                  </a:cubicBezTo>
                  <a:cubicBezTo>
                    <a:pt x="4193157" y="11907"/>
                    <a:pt x="4195768" y="18211"/>
                    <a:pt x="4195768" y="24785"/>
                  </a:cubicBezTo>
                  <a:lnTo>
                    <a:pt x="4195768" y="586430"/>
                  </a:lnTo>
                  <a:cubicBezTo>
                    <a:pt x="4195768" y="600118"/>
                    <a:pt x="4184672" y="611214"/>
                    <a:pt x="4170983" y="611214"/>
                  </a:cubicBezTo>
                  <a:lnTo>
                    <a:pt x="24785" y="611214"/>
                  </a:lnTo>
                  <a:cubicBezTo>
                    <a:pt x="11096" y="611214"/>
                    <a:pt x="0" y="600118"/>
                    <a:pt x="0" y="586430"/>
                  </a:cubicBezTo>
                  <a:lnTo>
                    <a:pt x="0" y="24785"/>
                  </a:lnTo>
                  <a:cubicBezTo>
                    <a:pt x="0" y="11096"/>
                    <a:pt x="11096" y="0"/>
                    <a:pt x="24785" y="0"/>
                  </a:cubicBezTo>
                  <a:close/>
                </a:path>
              </a:pathLst>
            </a:custGeom>
            <a:solidFill>
              <a:srgbClr val="000000">
                <a:alpha val="0"/>
              </a:srgbClr>
            </a:solidFill>
            <a:ln w="85725">
              <a:solidFill>
                <a:srgbClr val="231E1F"/>
              </a:solidFill>
            </a:ln>
          </p:spPr>
          <p:txBody>
            <a:bodyPr/>
            <a:lstStyle/>
            <a:p>
              <a:endParaRPr lang="en-I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959125" y="2340219"/>
            <a:ext cx="6421444" cy="888954"/>
            <a:chOff x="0" y="0"/>
            <a:chExt cx="8943948" cy="1238157"/>
          </a:xfrm>
        </p:grpSpPr>
        <p:sp>
          <p:nvSpPr>
            <p:cNvPr id="12" name="Freeform 12"/>
            <p:cNvSpPr/>
            <p:nvPr/>
          </p:nvSpPr>
          <p:spPr>
            <a:xfrm>
              <a:off x="0" y="0"/>
              <a:ext cx="8943948" cy="1238157"/>
            </a:xfrm>
            <a:custGeom>
              <a:avLst/>
              <a:gdLst/>
              <a:ahLst/>
              <a:cxnLst/>
              <a:rect l="l" t="t" r="r" b="b"/>
              <a:pathLst>
                <a:path w="8943948" h="1238157">
                  <a:moveTo>
                    <a:pt x="8819488" y="1238157"/>
                  </a:moveTo>
                  <a:lnTo>
                    <a:pt x="124460" y="1238157"/>
                  </a:lnTo>
                  <a:cubicBezTo>
                    <a:pt x="55880" y="1238157"/>
                    <a:pt x="0" y="1182277"/>
                    <a:pt x="0" y="1113697"/>
                  </a:cubicBezTo>
                  <a:lnTo>
                    <a:pt x="0" y="124460"/>
                  </a:lnTo>
                  <a:cubicBezTo>
                    <a:pt x="0" y="55880"/>
                    <a:pt x="55880" y="0"/>
                    <a:pt x="124460" y="0"/>
                  </a:cubicBezTo>
                  <a:lnTo>
                    <a:pt x="8819488" y="0"/>
                  </a:lnTo>
                  <a:cubicBezTo>
                    <a:pt x="8888068" y="0"/>
                    <a:pt x="8943948" y="55880"/>
                    <a:pt x="8943948" y="124460"/>
                  </a:cubicBezTo>
                  <a:lnTo>
                    <a:pt x="8943948" y="1113697"/>
                  </a:lnTo>
                  <a:cubicBezTo>
                    <a:pt x="8943948" y="1182277"/>
                    <a:pt x="8888068" y="1238157"/>
                    <a:pt x="8819488" y="1238157"/>
                  </a:cubicBezTo>
                  <a:close/>
                </a:path>
              </a:pathLst>
            </a:custGeom>
            <a:solidFill>
              <a:srgbClr val="5D0606"/>
            </a:solidFill>
          </p:spPr>
          <p:txBody>
            <a:bodyPr/>
            <a:lstStyle/>
            <a:p>
              <a:endParaRPr lang="en-IN"/>
            </a:p>
          </p:txBody>
        </p:sp>
      </p:grpSp>
      <p:sp>
        <p:nvSpPr>
          <p:cNvPr id="13" name="TextBox 13"/>
          <p:cNvSpPr txBox="1"/>
          <p:nvPr/>
        </p:nvSpPr>
        <p:spPr>
          <a:xfrm>
            <a:off x="6202350" y="2347689"/>
            <a:ext cx="5934994"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Enterprise Factors</a:t>
            </a:r>
          </a:p>
        </p:txBody>
      </p:sp>
      <p:grpSp>
        <p:nvGrpSpPr>
          <p:cNvPr id="14" name="Group 14"/>
          <p:cNvGrpSpPr/>
          <p:nvPr/>
        </p:nvGrpSpPr>
        <p:grpSpPr>
          <a:xfrm>
            <a:off x="1028700" y="5651261"/>
            <a:ext cx="15930806" cy="1689260"/>
            <a:chOff x="0" y="0"/>
            <a:chExt cx="4195768" cy="444908"/>
          </a:xfrm>
        </p:grpSpPr>
        <p:sp>
          <p:nvSpPr>
            <p:cNvPr id="15" name="Freeform 15"/>
            <p:cNvSpPr/>
            <p:nvPr/>
          </p:nvSpPr>
          <p:spPr>
            <a:xfrm>
              <a:off x="0" y="0"/>
              <a:ext cx="4195768" cy="444908"/>
            </a:xfrm>
            <a:custGeom>
              <a:avLst/>
              <a:gdLst/>
              <a:ahLst/>
              <a:cxnLst/>
              <a:rect l="l" t="t" r="r" b="b"/>
              <a:pathLst>
                <a:path w="4195768" h="444908">
                  <a:moveTo>
                    <a:pt x="24785" y="0"/>
                  </a:moveTo>
                  <a:lnTo>
                    <a:pt x="4170983" y="0"/>
                  </a:lnTo>
                  <a:cubicBezTo>
                    <a:pt x="4177557" y="0"/>
                    <a:pt x="4183861" y="2611"/>
                    <a:pt x="4188509" y="7259"/>
                  </a:cubicBezTo>
                  <a:cubicBezTo>
                    <a:pt x="4193157" y="11907"/>
                    <a:pt x="4195768" y="18211"/>
                    <a:pt x="4195768" y="24785"/>
                  </a:cubicBezTo>
                  <a:lnTo>
                    <a:pt x="4195768" y="420123"/>
                  </a:lnTo>
                  <a:cubicBezTo>
                    <a:pt x="4195768" y="433811"/>
                    <a:pt x="4184672" y="444908"/>
                    <a:pt x="4170983" y="444908"/>
                  </a:cubicBezTo>
                  <a:lnTo>
                    <a:pt x="24785" y="444908"/>
                  </a:lnTo>
                  <a:cubicBezTo>
                    <a:pt x="11096" y="444908"/>
                    <a:pt x="0" y="433811"/>
                    <a:pt x="0" y="420123"/>
                  </a:cubicBezTo>
                  <a:lnTo>
                    <a:pt x="0" y="24785"/>
                  </a:lnTo>
                  <a:cubicBezTo>
                    <a:pt x="0" y="11096"/>
                    <a:pt x="11096" y="0"/>
                    <a:pt x="24785" y="0"/>
                  </a:cubicBezTo>
                  <a:close/>
                </a:path>
              </a:pathLst>
            </a:custGeom>
            <a:solidFill>
              <a:srgbClr val="000000">
                <a:alpha val="0"/>
              </a:srgbClr>
            </a:solidFill>
            <a:ln w="85725">
              <a:solidFill>
                <a:srgbClr val="231E1F"/>
              </a:solidFill>
            </a:ln>
          </p:spPr>
          <p:txBody>
            <a:bodyPr/>
            <a:lstStyle/>
            <a:p>
              <a:endParaRPr lang="en-IN"/>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978690" y="5206784"/>
            <a:ext cx="6330621" cy="888954"/>
            <a:chOff x="0" y="0"/>
            <a:chExt cx="8817448" cy="1238157"/>
          </a:xfrm>
        </p:grpSpPr>
        <p:sp>
          <p:nvSpPr>
            <p:cNvPr id="18" name="Freeform 18"/>
            <p:cNvSpPr/>
            <p:nvPr/>
          </p:nvSpPr>
          <p:spPr>
            <a:xfrm>
              <a:off x="0" y="0"/>
              <a:ext cx="8817448" cy="1238157"/>
            </a:xfrm>
            <a:custGeom>
              <a:avLst/>
              <a:gdLst/>
              <a:ahLst/>
              <a:cxnLst/>
              <a:rect l="l" t="t" r="r" b="b"/>
              <a:pathLst>
                <a:path w="8817448" h="1238157">
                  <a:moveTo>
                    <a:pt x="8692988" y="1238157"/>
                  </a:moveTo>
                  <a:lnTo>
                    <a:pt x="124460" y="1238157"/>
                  </a:lnTo>
                  <a:cubicBezTo>
                    <a:pt x="55880" y="1238157"/>
                    <a:pt x="0" y="1182277"/>
                    <a:pt x="0" y="1113697"/>
                  </a:cubicBezTo>
                  <a:lnTo>
                    <a:pt x="0" y="124460"/>
                  </a:lnTo>
                  <a:cubicBezTo>
                    <a:pt x="0" y="55880"/>
                    <a:pt x="55880" y="0"/>
                    <a:pt x="124460" y="0"/>
                  </a:cubicBezTo>
                  <a:lnTo>
                    <a:pt x="8692988" y="0"/>
                  </a:lnTo>
                  <a:cubicBezTo>
                    <a:pt x="8761568" y="0"/>
                    <a:pt x="8817448" y="55880"/>
                    <a:pt x="8817448" y="124460"/>
                  </a:cubicBezTo>
                  <a:lnTo>
                    <a:pt x="8817448" y="1113697"/>
                  </a:lnTo>
                  <a:cubicBezTo>
                    <a:pt x="8817448" y="1182277"/>
                    <a:pt x="8761568" y="1238157"/>
                    <a:pt x="8692988" y="1238157"/>
                  </a:cubicBezTo>
                  <a:close/>
                </a:path>
              </a:pathLst>
            </a:custGeom>
            <a:solidFill>
              <a:srgbClr val="5D0606"/>
            </a:solidFill>
          </p:spPr>
          <p:txBody>
            <a:bodyPr/>
            <a:lstStyle/>
            <a:p>
              <a:endParaRPr lang="en-IN"/>
            </a:p>
          </p:txBody>
        </p:sp>
      </p:grpSp>
      <p:sp>
        <p:nvSpPr>
          <p:cNvPr id="19" name="TextBox 19"/>
          <p:cNvSpPr txBox="1"/>
          <p:nvPr/>
        </p:nvSpPr>
        <p:spPr>
          <a:xfrm>
            <a:off x="6278485" y="5182179"/>
            <a:ext cx="5833012"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Employee Satisfaction</a:t>
            </a:r>
          </a:p>
        </p:txBody>
      </p:sp>
      <p:sp>
        <p:nvSpPr>
          <p:cNvPr id="20" name="TextBox 20"/>
          <p:cNvSpPr txBox="1"/>
          <p:nvPr/>
        </p:nvSpPr>
        <p:spPr>
          <a:xfrm>
            <a:off x="1434505" y="6029063"/>
            <a:ext cx="15119196" cy="1057276"/>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Canva Sans 1"/>
              </a:rPr>
              <a:t>A research by Walid Abdullah Al-suraihi found that </a:t>
            </a:r>
            <a:r>
              <a:rPr lang="en-US" sz="2999">
                <a:solidFill>
                  <a:srgbClr val="B21E35"/>
                </a:solidFill>
                <a:latin typeface="Canva Sans 1 Bold"/>
              </a:rPr>
              <a:t>job dissatisfaction</a:t>
            </a:r>
            <a:r>
              <a:rPr lang="en-US" sz="2999">
                <a:solidFill>
                  <a:srgbClr val="000000"/>
                </a:solidFill>
                <a:latin typeface="Canva Sans 1"/>
              </a:rPr>
              <a:t> influences the employees to leave the organization.</a:t>
            </a:r>
          </a:p>
        </p:txBody>
      </p:sp>
      <p:sp>
        <p:nvSpPr>
          <p:cNvPr id="21" name="TextBox 21"/>
          <p:cNvSpPr txBox="1"/>
          <p:nvPr/>
        </p:nvSpPr>
        <p:spPr>
          <a:xfrm>
            <a:off x="1470687" y="3219648"/>
            <a:ext cx="15573916" cy="1581151"/>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Canva Sans 1"/>
              </a:rPr>
              <a:t>A research from Yanjuan Zhang shows that enterprise </a:t>
            </a:r>
            <a:r>
              <a:rPr lang="en-US" sz="2999">
                <a:solidFill>
                  <a:srgbClr val="B21E35"/>
                </a:solidFill>
                <a:latin typeface="Canva Sans 1 Bold"/>
              </a:rPr>
              <a:t>culture and system,</a:t>
            </a:r>
            <a:r>
              <a:rPr lang="en-US" sz="2999">
                <a:solidFill>
                  <a:srgbClr val="B21E35"/>
                </a:solidFill>
                <a:latin typeface="Canva Sans 1"/>
              </a:rPr>
              <a:t> </a:t>
            </a:r>
            <a:r>
              <a:rPr lang="en-US" sz="2999">
                <a:solidFill>
                  <a:srgbClr val="B21E35"/>
                </a:solidFill>
                <a:latin typeface="Canva Sans 1 Bold"/>
              </a:rPr>
              <a:t>enterprise benefit</a:t>
            </a:r>
            <a:r>
              <a:rPr lang="en-US" sz="2999">
                <a:solidFill>
                  <a:srgbClr val="B21E35"/>
                </a:solidFill>
                <a:latin typeface="Canva Sans 1"/>
              </a:rPr>
              <a:t> </a:t>
            </a:r>
            <a:r>
              <a:rPr lang="en-US" sz="2999">
                <a:solidFill>
                  <a:srgbClr val="000000"/>
                </a:solidFill>
                <a:latin typeface="Canva Sans 1"/>
              </a:rPr>
              <a:t>, </a:t>
            </a:r>
            <a:r>
              <a:rPr lang="en-US" sz="2999">
                <a:solidFill>
                  <a:srgbClr val="B21E35"/>
                </a:solidFill>
                <a:latin typeface="Canva Sans 1 Bold"/>
              </a:rPr>
              <a:t>salary</a:t>
            </a:r>
            <a:r>
              <a:rPr lang="en-US" sz="2999">
                <a:solidFill>
                  <a:srgbClr val="000000"/>
                </a:solidFill>
                <a:latin typeface="Canva Sans 1"/>
              </a:rPr>
              <a:t>, </a:t>
            </a:r>
            <a:r>
              <a:rPr lang="en-US" sz="2999">
                <a:solidFill>
                  <a:srgbClr val="B21E35"/>
                </a:solidFill>
                <a:latin typeface="Canva Sans 1 Bold"/>
              </a:rPr>
              <a:t>employee involvement</a:t>
            </a:r>
            <a:r>
              <a:rPr lang="en-US" sz="2999">
                <a:solidFill>
                  <a:srgbClr val="000000"/>
                </a:solidFill>
                <a:latin typeface="Canva Sans 1"/>
              </a:rPr>
              <a:t>, individual work attitude and </a:t>
            </a:r>
            <a:r>
              <a:rPr lang="en-US" sz="2999">
                <a:solidFill>
                  <a:srgbClr val="B21E35"/>
                </a:solidFill>
                <a:latin typeface="Canva Sans 1 Bold"/>
              </a:rPr>
              <a:t>organizational justice</a:t>
            </a:r>
            <a:r>
              <a:rPr lang="en-US" sz="2999">
                <a:solidFill>
                  <a:srgbClr val="000000"/>
                </a:solidFill>
                <a:latin typeface="Canva Sans 1 Bold"/>
              </a:rPr>
              <a:t> </a:t>
            </a:r>
            <a:r>
              <a:rPr lang="en-US" sz="2999">
                <a:solidFill>
                  <a:srgbClr val="000000"/>
                </a:solidFill>
                <a:latin typeface="Canva Sans 1"/>
              </a:rPr>
              <a:t>will influence employee turnover.</a:t>
            </a:r>
          </a:p>
        </p:txBody>
      </p:sp>
      <p:grpSp>
        <p:nvGrpSpPr>
          <p:cNvPr id="22" name="Group 22"/>
          <p:cNvGrpSpPr/>
          <p:nvPr/>
        </p:nvGrpSpPr>
        <p:grpSpPr>
          <a:xfrm>
            <a:off x="1054547" y="7921121"/>
            <a:ext cx="15930806" cy="1595797"/>
            <a:chOff x="0" y="0"/>
            <a:chExt cx="4195768" cy="420292"/>
          </a:xfrm>
        </p:grpSpPr>
        <p:sp>
          <p:nvSpPr>
            <p:cNvPr id="23" name="Freeform 23"/>
            <p:cNvSpPr/>
            <p:nvPr/>
          </p:nvSpPr>
          <p:spPr>
            <a:xfrm>
              <a:off x="0" y="0"/>
              <a:ext cx="4195768" cy="420292"/>
            </a:xfrm>
            <a:custGeom>
              <a:avLst/>
              <a:gdLst/>
              <a:ahLst/>
              <a:cxnLst/>
              <a:rect l="l" t="t" r="r" b="b"/>
              <a:pathLst>
                <a:path w="4195768" h="420292">
                  <a:moveTo>
                    <a:pt x="24785" y="0"/>
                  </a:moveTo>
                  <a:lnTo>
                    <a:pt x="4170983" y="0"/>
                  </a:lnTo>
                  <a:cubicBezTo>
                    <a:pt x="4177557" y="0"/>
                    <a:pt x="4183861" y="2611"/>
                    <a:pt x="4188509" y="7259"/>
                  </a:cubicBezTo>
                  <a:cubicBezTo>
                    <a:pt x="4193157" y="11907"/>
                    <a:pt x="4195768" y="18211"/>
                    <a:pt x="4195768" y="24785"/>
                  </a:cubicBezTo>
                  <a:lnTo>
                    <a:pt x="4195768" y="395508"/>
                  </a:lnTo>
                  <a:cubicBezTo>
                    <a:pt x="4195768" y="409196"/>
                    <a:pt x="4184672" y="420292"/>
                    <a:pt x="4170983" y="420292"/>
                  </a:cubicBezTo>
                  <a:lnTo>
                    <a:pt x="24785" y="420292"/>
                  </a:lnTo>
                  <a:cubicBezTo>
                    <a:pt x="11096" y="420292"/>
                    <a:pt x="0" y="409196"/>
                    <a:pt x="0" y="395508"/>
                  </a:cubicBezTo>
                  <a:lnTo>
                    <a:pt x="0" y="24785"/>
                  </a:lnTo>
                  <a:cubicBezTo>
                    <a:pt x="0" y="11096"/>
                    <a:pt x="11096" y="0"/>
                    <a:pt x="24785" y="0"/>
                  </a:cubicBezTo>
                  <a:close/>
                </a:path>
              </a:pathLst>
            </a:custGeom>
            <a:solidFill>
              <a:srgbClr val="000000">
                <a:alpha val="0"/>
              </a:srgbClr>
            </a:solidFill>
            <a:ln w="85725">
              <a:solidFill>
                <a:srgbClr val="231E1F"/>
              </a:solidFill>
            </a:ln>
          </p:spPr>
          <p:txBody>
            <a:bodyPr/>
            <a:lstStyle/>
            <a:p>
              <a:endParaRPr lang="en-IN"/>
            </a:p>
          </p:txBody>
        </p:sp>
        <p:sp>
          <p:nvSpPr>
            <p:cNvPr id="24" name="TextBox 2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6004537" y="7440685"/>
            <a:ext cx="6330621" cy="888954"/>
            <a:chOff x="0" y="0"/>
            <a:chExt cx="8817448" cy="1238157"/>
          </a:xfrm>
        </p:grpSpPr>
        <p:sp>
          <p:nvSpPr>
            <p:cNvPr id="26" name="Freeform 26"/>
            <p:cNvSpPr/>
            <p:nvPr/>
          </p:nvSpPr>
          <p:spPr>
            <a:xfrm>
              <a:off x="0" y="0"/>
              <a:ext cx="8817448" cy="1238157"/>
            </a:xfrm>
            <a:custGeom>
              <a:avLst/>
              <a:gdLst/>
              <a:ahLst/>
              <a:cxnLst/>
              <a:rect l="l" t="t" r="r" b="b"/>
              <a:pathLst>
                <a:path w="8817448" h="1238157">
                  <a:moveTo>
                    <a:pt x="8692988" y="1238157"/>
                  </a:moveTo>
                  <a:lnTo>
                    <a:pt x="124460" y="1238157"/>
                  </a:lnTo>
                  <a:cubicBezTo>
                    <a:pt x="55880" y="1238157"/>
                    <a:pt x="0" y="1182277"/>
                    <a:pt x="0" y="1113697"/>
                  </a:cubicBezTo>
                  <a:lnTo>
                    <a:pt x="0" y="124460"/>
                  </a:lnTo>
                  <a:cubicBezTo>
                    <a:pt x="0" y="55880"/>
                    <a:pt x="55880" y="0"/>
                    <a:pt x="124460" y="0"/>
                  </a:cubicBezTo>
                  <a:lnTo>
                    <a:pt x="8692988" y="0"/>
                  </a:lnTo>
                  <a:cubicBezTo>
                    <a:pt x="8761568" y="0"/>
                    <a:pt x="8817448" y="55880"/>
                    <a:pt x="8817448" y="124460"/>
                  </a:cubicBezTo>
                  <a:lnTo>
                    <a:pt x="8817448" y="1113697"/>
                  </a:lnTo>
                  <a:cubicBezTo>
                    <a:pt x="8817448" y="1182277"/>
                    <a:pt x="8761568" y="1238157"/>
                    <a:pt x="8692988" y="1238157"/>
                  </a:cubicBezTo>
                  <a:close/>
                </a:path>
              </a:pathLst>
            </a:custGeom>
            <a:solidFill>
              <a:srgbClr val="5D0606"/>
            </a:solidFill>
          </p:spPr>
          <p:txBody>
            <a:bodyPr/>
            <a:lstStyle/>
            <a:p>
              <a:endParaRPr lang="en-IN"/>
            </a:p>
          </p:txBody>
        </p:sp>
      </p:grpSp>
      <p:sp>
        <p:nvSpPr>
          <p:cNvPr id="27" name="TextBox 27"/>
          <p:cNvSpPr txBox="1"/>
          <p:nvPr/>
        </p:nvSpPr>
        <p:spPr>
          <a:xfrm>
            <a:off x="5858651" y="7400529"/>
            <a:ext cx="6622391"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Employee Characteristics</a:t>
            </a:r>
          </a:p>
        </p:txBody>
      </p:sp>
      <p:sp>
        <p:nvSpPr>
          <p:cNvPr id="28" name="TextBox 28"/>
          <p:cNvSpPr txBox="1"/>
          <p:nvPr/>
        </p:nvSpPr>
        <p:spPr>
          <a:xfrm>
            <a:off x="1470687" y="8207869"/>
            <a:ext cx="15398321" cy="1057276"/>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Canva Sans 1"/>
              </a:rPr>
              <a:t>A research by Akhilendra K. Singh, Sadhana Singh, and A. P. Singh found that </a:t>
            </a:r>
            <a:r>
              <a:rPr lang="en-US" sz="2999">
                <a:solidFill>
                  <a:srgbClr val="B21E35"/>
                </a:solidFill>
                <a:latin typeface="Canva Sans 1 Bold"/>
              </a:rPr>
              <a:t>personality traits </a:t>
            </a:r>
            <a:r>
              <a:rPr lang="en-US" sz="2999">
                <a:solidFill>
                  <a:srgbClr val="000000"/>
                </a:solidFill>
                <a:latin typeface="Canva Sans 1"/>
              </a:rPr>
              <a:t>could significantly influence the rention of employees.</a:t>
            </a:r>
          </a:p>
        </p:txBody>
      </p:sp>
      <p:sp>
        <p:nvSpPr>
          <p:cNvPr id="29" name="TextBox 29"/>
          <p:cNvSpPr txBox="1"/>
          <p:nvPr/>
        </p:nvSpPr>
        <p:spPr>
          <a:xfrm>
            <a:off x="2266953" y="1721094"/>
            <a:ext cx="15863536"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Extra-Bold"/>
              </a:rPr>
              <a:t>literatures show several factors to influence employee turnover</a:t>
            </a:r>
          </a:p>
        </p:txBody>
      </p:sp>
      <p:sp>
        <p:nvSpPr>
          <p:cNvPr id="30" name="TextBox 30"/>
          <p:cNvSpPr txBox="1"/>
          <p:nvPr/>
        </p:nvSpPr>
        <p:spPr>
          <a:xfrm>
            <a:off x="563388" y="355600"/>
            <a:ext cx="6086224" cy="1203325"/>
          </a:xfrm>
          <a:prstGeom prst="rect">
            <a:avLst/>
          </a:prstGeom>
        </p:spPr>
        <p:txBody>
          <a:bodyPr lIns="0" tIns="0" rIns="0" bIns="0" rtlCol="0" anchor="t">
            <a:spAutoFit/>
          </a:bodyPr>
          <a:lstStyle/>
          <a:p>
            <a:pPr>
              <a:lnSpc>
                <a:spcPts val="9800"/>
              </a:lnSpc>
              <a:spcBef>
                <a:spcPct val="0"/>
              </a:spcBef>
            </a:pPr>
            <a:r>
              <a:rPr lang="en-US" sz="7000">
                <a:solidFill>
                  <a:srgbClr val="221B1B"/>
                </a:solidFill>
                <a:latin typeface="Montserrat Extra-Bold"/>
              </a:rPr>
              <a:t>Appendix </a:t>
            </a:r>
          </a:p>
        </p:txBody>
      </p:sp>
      <p:grpSp>
        <p:nvGrpSpPr>
          <p:cNvPr id="31" name="Group 31"/>
          <p:cNvGrpSpPr/>
          <p:nvPr/>
        </p:nvGrpSpPr>
        <p:grpSpPr>
          <a:xfrm>
            <a:off x="11614844" y="-382404"/>
            <a:ext cx="11781314" cy="1736251"/>
            <a:chOff x="0" y="0"/>
            <a:chExt cx="3316988" cy="488835"/>
          </a:xfrm>
        </p:grpSpPr>
        <p:sp>
          <p:nvSpPr>
            <p:cNvPr id="32" name="Freeform 32"/>
            <p:cNvSpPr/>
            <p:nvPr/>
          </p:nvSpPr>
          <p:spPr>
            <a:xfrm>
              <a:off x="0" y="0"/>
              <a:ext cx="3316988" cy="488835"/>
            </a:xfrm>
            <a:custGeom>
              <a:avLst/>
              <a:gdLst/>
              <a:ahLst/>
              <a:cxnLst/>
              <a:rect l="l" t="t" r="r" b="b"/>
              <a:pathLst>
                <a:path w="3316988" h="488835">
                  <a:moveTo>
                    <a:pt x="203200" y="0"/>
                  </a:moveTo>
                  <a:lnTo>
                    <a:pt x="3316988" y="0"/>
                  </a:lnTo>
                  <a:lnTo>
                    <a:pt x="3113788" y="488835"/>
                  </a:lnTo>
                  <a:lnTo>
                    <a:pt x="0" y="488835"/>
                  </a:lnTo>
                  <a:lnTo>
                    <a:pt x="203200" y="0"/>
                  </a:lnTo>
                  <a:close/>
                </a:path>
              </a:pathLst>
            </a:custGeom>
            <a:solidFill>
              <a:srgbClr val="221B1B"/>
            </a:solidFill>
          </p:spPr>
          <p:txBody>
            <a:bodyPr/>
            <a:lstStyle/>
            <a:p>
              <a:endParaRPr lang="en-IN"/>
            </a:p>
          </p:txBody>
        </p:sp>
        <p:sp>
          <p:nvSpPr>
            <p:cNvPr id="33" name="TextBox 33"/>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5560109" y="217131"/>
            <a:ext cx="3095741" cy="2273433"/>
            <a:chOff x="0" y="0"/>
            <a:chExt cx="649392" cy="476897"/>
          </a:xfrm>
        </p:grpSpPr>
        <p:sp>
          <p:nvSpPr>
            <p:cNvPr id="35" name="Freeform 35"/>
            <p:cNvSpPr/>
            <p:nvPr/>
          </p:nvSpPr>
          <p:spPr>
            <a:xfrm>
              <a:off x="0" y="0"/>
              <a:ext cx="649392" cy="476897"/>
            </a:xfrm>
            <a:custGeom>
              <a:avLst/>
              <a:gdLst/>
              <a:ahLst/>
              <a:cxnLst/>
              <a:rect l="l" t="t" r="r" b="b"/>
              <a:pathLst>
                <a:path w="649392" h="476897">
                  <a:moveTo>
                    <a:pt x="203200" y="0"/>
                  </a:moveTo>
                  <a:lnTo>
                    <a:pt x="649392" y="0"/>
                  </a:lnTo>
                  <a:lnTo>
                    <a:pt x="446192" y="476897"/>
                  </a:lnTo>
                  <a:lnTo>
                    <a:pt x="0" y="476897"/>
                  </a:lnTo>
                  <a:lnTo>
                    <a:pt x="203200" y="0"/>
                  </a:lnTo>
                  <a:close/>
                </a:path>
              </a:pathLst>
            </a:custGeom>
            <a:solidFill>
              <a:srgbClr val="5D0606"/>
            </a:solidFill>
          </p:spPr>
          <p:txBody>
            <a:bodyPr/>
            <a:lstStyle/>
            <a:p>
              <a:endParaRPr lang="en-IN"/>
            </a:p>
          </p:txBody>
        </p:sp>
        <p:sp>
          <p:nvSpPr>
            <p:cNvPr id="36" name="TextBox 3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19712" y="5814462"/>
            <a:ext cx="7318574" cy="1070341"/>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3226" b="2166"/>
          <a:stretch>
            <a:fillRect/>
          </a:stretch>
        </p:blipFill>
        <p:spPr>
          <a:xfrm>
            <a:off x="11938286" y="5814462"/>
            <a:ext cx="4154988" cy="1047155"/>
          </a:xfrm>
          <a:prstGeom prst="rect">
            <a:avLst/>
          </a:prstGeom>
        </p:spPr>
      </p:pic>
      <p:sp>
        <p:nvSpPr>
          <p:cNvPr id="4" name="AutoShape 4"/>
          <p:cNvSpPr/>
          <p:nvPr/>
        </p:nvSpPr>
        <p:spPr>
          <a:xfrm rot="5400000">
            <a:off x="4381480" y="6970689"/>
            <a:ext cx="1499881" cy="0"/>
          </a:xfrm>
          <a:prstGeom prst="line">
            <a:avLst/>
          </a:prstGeom>
          <a:ln w="38100" cap="flat">
            <a:solidFill>
              <a:srgbClr val="B11F36"/>
            </a:solidFill>
            <a:prstDash val="solid"/>
            <a:headEnd type="none" w="sm" len="sm"/>
            <a:tailEnd type="oval" w="lg" len="lg"/>
          </a:ln>
        </p:spPr>
        <p:txBody>
          <a:bodyPr/>
          <a:lstStyle/>
          <a:p>
            <a:endParaRPr lang="en-IN"/>
          </a:p>
        </p:txBody>
      </p:sp>
      <p:sp>
        <p:nvSpPr>
          <p:cNvPr id="5" name="AutoShape 5"/>
          <p:cNvSpPr/>
          <p:nvPr/>
        </p:nvSpPr>
        <p:spPr>
          <a:xfrm rot="5400000">
            <a:off x="8553344" y="6970689"/>
            <a:ext cx="1499881" cy="0"/>
          </a:xfrm>
          <a:prstGeom prst="line">
            <a:avLst/>
          </a:prstGeom>
          <a:ln w="38100" cap="flat">
            <a:solidFill>
              <a:srgbClr val="B11F36"/>
            </a:solidFill>
            <a:prstDash val="solid"/>
            <a:headEnd type="none" w="sm" len="sm"/>
            <a:tailEnd type="oval" w="lg" len="lg"/>
          </a:ln>
        </p:spPr>
        <p:txBody>
          <a:bodyPr/>
          <a:lstStyle/>
          <a:p>
            <a:endParaRPr lang="en-IN"/>
          </a:p>
        </p:txBody>
      </p:sp>
      <p:sp>
        <p:nvSpPr>
          <p:cNvPr id="6" name="AutoShape 6"/>
          <p:cNvSpPr/>
          <p:nvPr/>
        </p:nvSpPr>
        <p:spPr>
          <a:xfrm rot="5400000">
            <a:off x="12744122" y="6970689"/>
            <a:ext cx="1499881" cy="0"/>
          </a:xfrm>
          <a:prstGeom prst="line">
            <a:avLst/>
          </a:prstGeom>
          <a:ln w="38100" cap="flat">
            <a:solidFill>
              <a:srgbClr val="B11F36"/>
            </a:solidFill>
            <a:prstDash val="solid"/>
            <a:headEnd type="none" w="sm" len="sm"/>
            <a:tailEnd type="oval" w="lg" len="lg"/>
          </a:ln>
        </p:spPr>
        <p:txBody>
          <a:bodyPr/>
          <a:lstStyle/>
          <a:p>
            <a:endParaRPr lang="en-IN"/>
          </a:p>
        </p:txBody>
      </p:sp>
      <p:sp>
        <p:nvSpPr>
          <p:cNvPr id="7" name="AutoShape 7"/>
          <p:cNvSpPr/>
          <p:nvPr/>
        </p:nvSpPr>
        <p:spPr>
          <a:xfrm rot="5400000">
            <a:off x="6487897" y="5459215"/>
            <a:ext cx="1499881" cy="0"/>
          </a:xfrm>
          <a:prstGeom prst="line">
            <a:avLst/>
          </a:prstGeom>
          <a:ln w="38100" cap="flat">
            <a:solidFill>
              <a:srgbClr val="B11F36"/>
            </a:solidFill>
            <a:prstDash val="solid"/>
            <a:headEnd type="oval" w="lg" len="lg"/>
            <a:tailEnd type="none" w="sm" len="sm"/>
          </a:ln>
        </p:spPr>
        <p:txBody>
          <a:bodyPr/>
          <a:lstStyle/>
          <a:p>
            <a:endParaRPr lang="en-IN"/>
          </a:p>
        </p:txBody>
      </p:sp>
      <p:sp>
        <p:nvSpPr>
          <p:cNvPr id="8" name="AutoShape 8"/>
          <p:cNvSpPr/>
          <p:nvPr/>
        </p:nvSpPr>
        <p:spPr>
          <a:xfrm rot="5400000">
            <a:off x="10659761" y="5459215"/>
            <a:ext cx="1499881" cy="0"/>
          </a:xfrm>
          <a:prstGeom prst="line">
            <a:avLst/>
          </a:prstGeom>
          <a:ln w="38100" cap="flat">
            <a:solidFill>
              <a:srgbClr val="B11F36"/>
            </a:solidFill>
            <a:prstDash val="solid"/>
            <a:headEnd type="oval" w="lg" len="lg"/>
            <a:tailEnd type="none" w="sm" len="sm"/>
          </a:ln>
        </p:spPr>
        <p:txBody>
          <a:bodyPr/>
          <a:lstStyle/>
          <a:p>
            <a:endParaRPr lang="en-IN"/>
          </a:p>
        </p:txBody>
      </p:sp>
      <p:sp>
        <p:nvSpPr>
          <p:cNvPr id="9" name="AutoShape 9"/>
          <p:cNvSpPr/>
          <p:nvPr/>
        </p:nvSpPr>
        <p:spPr>
          <a:xfrm rot="5400000">
            <a:off x="14850539" y="5459215"/>
            <a:ext cx="1499881" cy="0"/>
          </a:xfrm>
          <a:prstGeom prst="line">
            <a:avLst/>
          </a:prstGeom>
          <a:ln w="38100" cap="flat">
            <a:solidFill>
              <a:srgbClr val="B11F36"/>
            </a:solidFill>
            <a:prstDash val="solid"/>
            <a:headEnd type="oval" w="lg" len="lg"/>
            <a:tailEnd type="none" w="sm" len="sm"/>
          </a:ln>
        </p:spPr>
        <p:txBody>
          <a:bodyPr/>
          <a:lstStyle/>
          <a:p>
            <a:endParaRPr lang="en-IN"/>
          </a:p>
        </p:txBody>
      </p:sp>
      <p:sp>
        <p:nvSpPr>
          <p:cNvPr id="10" name="TextBox 10"/>
          <p:cNvSpPr txBox="1"/>
          <p:nvPr/>
        </p:nvSpPr>
        <p:spPr>
          <a:xfrm>
            <a:off x="5593288" y="3744795"/>
            <a:ext cx="3327198" cy="791845"/>
          </a:xfrm>
          <a:prstGeom prst="rect">
            <a:avLst/>
          </a:prstGeom>
        </p:spPr>
        <p:txBody>
          <a:bodyPr lIns="0" tIns="0" rIns="0" bIns="0" rtlCol="0" anchor="t">
            <a:spAutoFit/>
          </a:bodyPr>
          <a:lstStyle/>
          <a:p>
            <a:pPr algn="ctr">
              <a:lnSpc>
                <a:spcPts val="3079"/>
              </a:lnSpc>
            </a:pPr>
            <a:r>
              <a:rPr lang="en-US" sz="2199">
                <a:solidFill>
                  <a:srgbClr val="0D1C2A"/>
                </a:solidFill>
                <a:latin typeface="Canva Sans 1 Bold"/>
              </a:rPr>
              <a:t>Assess the performance of your sales team</a:t>
            </a:r>
          </a:p>
        </p:txBody>
      </p:sp>
      <p:sp>
        <p:nvSpPr>
          <p:cNvPr id="11" name="TextBox 11"/>
          <p:cNvSpPr txBox="1"/>
          <p:nvPr/>
        </p:nvSpPr>
        <p:spPr>
          <a:xfrm>
            <a:off x="1389790" y="3795505"/>
            <a:ext cx="3327198" cy="791845"/>
          </a:xfrm>
          <a:prstGeom prst="rect">
            <a:avLst/>
          </a:prstGeom>
        </p:spPr>
        <p:txBody>
          <a:bodyPr lIns="0" tIns="0" rIns="0" bIns="0" rtlCol="0" anchor="t">
            <a:spAutoFit/>
          </a:bodyPr>
          <a:lstStyle/>
          <a:p>
            <a:pPr algn="ctr">
              <a:lnSpc>
                <a:spcPts val="3079"/>
              </a:lnSpc>
            </a:pPr>
            <a:r>
              <a:rPr lang="en-US" sz="2199">
                <a:solidFill>
                  <a:srgbClr val="0D1C2A"/>
                </a:solidFill>
                <a:latin typeface="Canva Sans 1 Bold"/>
              </a:rPr>
              <a:t>Determine Your Company’s Goals</a:t>
            </a:r>
          </a:p>
        </p:txBody>
      </p:sp>
      <p:sp>
        <p:nvSpPr>
          <p:cNvPr id="12" name="TextBox 12"/>
          <p:cNvSpPr txBox="1"/>
          <p:nvPr/>
        </p:nvSpPr>
        <p:spPr>
          <a:xfrm>
            <a:off x="9796786" y="3744795"/>
            <a:ext cx="3298929" cy="791845"/>
          </a:xfrm>
          <a:prstGeom prst="rect">
            <a:avLst/>
          </a:prstGeom>
        </p:spPr>
        <p:txBody>
          <a:bodyPr lIns="0" tIns="0" rIns="0" bIns="0" rtlCol="0" anchor="t">
            <a:spAutoFit/>
          </a:bodyPr>
          <a:lstStyle/>
          <a:p>
            <a:pPr algn="ctr">
              <a:lnSpc>
                <a:spcPts val="3079"/>
              </a:lnSpc>
            </a:pPr>
            <a:r>
              <a:rPr lang="en-US" sz="2199">
                <a:solidFill>
                  <a:srgbClr val="0D1C2A"/>
                </a:solidFill>
                <a:latin typeface="Canva Sans 1 Bold"/>
              </a:rPr>
              <a:t>Educate and Empower Your Sales Team</a:t>
            </a:r>
          </a:p>
        </p:txBody>
      </p:sp>
      <p:sp>
        <p:nvSpPr>
          <p:cNvPr id="13" name="TextBox 13"/>
          <p:cNvSpPr txBox="1"/>
          <p:nvPr/>
        </p:nvSpPr>
        <p:spPr>
          <a:xfrm>
            <a:off x="7665803" y="8094235"/>
            <a:ext cx="3298929" cy="773769"/>
          </a:xfrm>
          <a:prstGeom prst="rect">
            <a:avLst/>
          </a:prstGeom>
        </p:spPr>
        <p:txBody>
          <a:bodyPr lIns="0" tIns="0" rIns="0" bIns="0" rtlCol="0" anchor="t">
            <a:spAutoFit/>
          </a:bodyPr>
          <a:lstStyle/>
          <a:p>
            <a:pPr algn="ctr">
              <a:lnSpc>
                <a:spcPts val="3026"/>
              </a:lnSpc>
            </a:pPr>
            <a:r>
              <a:rPr lang="en-US" sz="2161">
                <a:solidFill>
                  <a:srgbClr val="0D1C2A"/>
                </a:solidFill>
                <a:latin typeface="Canva Sans 1 Bold"/>
              </a:rPr>
              <a:t>Assign goals based on individual ability</a:t>
            </a:r>
          </a:p>
        </p:txBody>
      </p:sp>
      <p:sp>
        <p:nvSpPr>
          <p:cNvPr id="14" name="TextBox 14"/>
          <p:cNvSpPr txBox="1"/>
          <p:nvPr/>
        </p:nvSpPr>
        <p:spPr>
          <a:xfrm>
            <a:off x="13903696" y="3795505"/>
            <a:ext cx="3355467" cy="401320"/>
          </a:xfrm>
          <a:prstGeom prst="rect">
            <a:avLst/>
          </a:prstGeom>
        </p:spPr>
        <p:txBody>
          <a:bodyPr lIns="0" tIns="0" rIns="0" bIns="0" rtlCol="0" anchor="t">
            <a:spAutoFit/>
          </a:bodyPr>
          <a:lstStyle/>
          <a:p>
            <a:pPr algn="ctr">
              <a:lnSpc>
                <a:spcPts val="3079"/>
              </a:lnSpc>
            </a:pPr>
            <a:r>
              <a:rPr lang="en-US" sz="2199">
                <a:solidFill>
                  <a:srgbClr val="0D1C2A"/>
                </a:solidFill>
                <a:latin typeface="Canva Sans 1 Bold"/>
              </a:rPr>
              <a:t>Encourage feedback </a:t>
            </a:r>
          </a:p>
        </p:txBody>
      </p:sp>
      <p:sp>
        <p:nvSpPr>
          <p:cNvPr id="15" name="TextBox 15"/>
          <p:cNvSpPr txBox="1"/>
          <p:nvPr/>
        </p:nvSpPr>
        <p:spPr>
          <a:xfrm>
            <a:off x="11809398" y="8094235"/>
            <a:ext cx="3355467" cy="791845"/>
          </a:xfrm>
          <a:prstGeom prst="rect">
            <a:avLst/>
          </a:prstGeom>
        </p:spPr>
        <p:txBody>
          <a:bodyPr lIns="0" tIns="0" rIns="0" bIns="0" rtlCol="0" anchor="t">
            <a:spAutoFit/>
          </a:bodyPr>
          <a:lstStyle/>
          <a:p>
            <a:pPr algn="ctr">
              <a:lnSpc>
                <a:spcPts val="3079"/>
              </a:lnSpc>
            </a:pPr>
            <a:r>
              <a:rPr lang="en-US" sz="2199">
                <a:solidFill>
                  <a:srgbClr val="0D1C2A"/>
                </a:solidFill>
                <a:latin typeface="Canva Sans 1 Bold"/>
              </a:rPr>
              <a:t>Properly Incentivize Your Sales Team</a:t>
            </a:r>
          </a:p>
        </p:txBody>
      </p:sp>
      <p:sp>
        <p:nvSpPr>
          <p:cNvPr id="16" name="TextBox 16"/>
          <p:cNvSpPr txBox="1"/>
          <p:nvPr/>
        </p:nvSpPr>
        <p:spPr>
          <a:xfrm>
            <a:off x="953920" y="1242171"/>
            <a:ext cx="10010811" cy="1368424"/>
          </a:xfrm>
          <a:prstGeom prst="rect">
            <a:avLst/>
          </a:prstGeom>
        </p:spPr>
        <p:txBody>
          <a:bodyPr lIns="0" tIns="0" rIns="0" bIns="0" rtlCol="0" anchor="t">
            <a:spAutoFit/>
          </a:bodyPr>
          <a:lstStyle/>
          <a:p>
            <a:pPr>
              <a:lnSpc>
                <a:spcPts val="11200"/>
              </a:lnSpc>
            </a:pPr>
            <a:r>
              <a:rPr lang="en-US" sz="8000">
                <a:solidFill>
                  <a:srgbClr val="9D0D0D"/>
                </a:solidFill>
                <a:latin typeface="Montserrat Extra-Bold"/>
              </a:rPr>
              <a:t>Implementation</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3226" b="2166"/>
          <a:stretch>
            <a:fillRect/>
          </a:stretch>
        </p:blipFill>
        <p:spPr>
          <a:xfrm>
            <a:off x="11938286" y="5814462"/>
            <a:ext cx="4154988" cy="1047155"/>
          </a:xfrm>
          <a:prstGeom prst="rect">
            <a:avLst/>
          </a:prstGeom>
        </p:spPr>
      </p:pic>
      <p:sp>
        <p:nvSpPr>
          <p:cNvPr id="18" name="AutoShape 18"/>
          <p:cNvSpPr/>
          <p:nvPr/>
        </p:nvSpPr>
        <p:spPr>
          <a:xfrm rot="5400000">
            <a:off x="14850539" y="5459215"/>
            <a:ext cx="1499881" cy="0"/>
          </a:xfrm>
          <a:prstGeom prst="line">
            <a:avLst/>
          </a:prstGeom>
          <a:ln w="38100" cap="flat">
            <a:solidFill>
              <a:srgbClr val="B11F36"/>
            </a:solidFill>
            <a:prstDash val="solid"/>
            <a:headEnd type="oval" w="lg" len="lg"/>
            <a:tailEnd type="none" w="sm" len="sm"/>
          </a:ln>
        </p:spPr>
        <p:txBody>
          <a:bodyPr/>
          <a:lstStyle/>
          <a:p>
            <a:endParaRPr lang="en-IN"/>
          </a:p>
        </p:txBody>
      </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3226" r="28266" b="1958"/>
          <a:stretch>
            <a:fillRect/>
          </a:stretch>
        </p:blipFill>
        <p:spPr>
          <a:xfrm rot="-10800000">
            <a:off x="2533462" y="5825558"/>
            <a:ext cx="2086250" cy="1049374"/>
          </a:xfrm>
          <a:prstGeom prst="rect">
            <a:avLst/>
          </a:prstGeom>
        </p:spPr>
      </p:pic>
      <p:sp>
        <p:nvSpPr>
          <p:cNvPr id="20" name="AutoShape 20"/>
          <p:cNvSpPr/>
          <p:nvPr/>
        </p:nvSpPr>
        <p:spPr>
          <a:xfrm rot="5400000">
            <a:off x="2300687" y="5457750"/>
            <a:ext cx="1499881" cy="0"/>
          </a:xfrm>
          <a:prstGeom prst="line">
            <a:avLst/>
          </a:prstGeom>
          <a:ln w="38100" cap="flat">
            <a:solidFill>
              <a:srgbClr val="B11F36"/>
            </a:solidFill>
            <a:prstDash val="solid"/>
            <a:headEnd type="oval" w="lg" len="lg"/>
            <a:tailEnd type="none" w="sm" len="sm"/>
          </a:ln>
        </p:spPr>
        <p:txBody>
          <a:bodyPr/>
          <a:lstStyle/>
          <a:p>
            <a:endParaRPr lang="en-IN"/>
          </a:p>
        </p:txBody>
      </p:sp>
      <p:sp>
        <p:nvSpPr>
          <p:cNvPr id="21" name="TextBox 21"/>
          <p:cNvSpPr txBox="1"/>
          <p:nvPr/>
        </p:nvSpPr>
        <p:spPr>
          <a:xfrm>
            <a:off x="3490880" y="8094235"/>
            <a:ext cx="3327198" cy="791845"/>
          </a:xfrm>
          <a:prstGeom prst="rect">
            <a:avLst/>
          </a:prstGeom>
        </p:spPr>
        <p:txBody>
          <a:bodyPr lIns="0" tIns="0" rIns="0" bIns="0" rtlCol="0" anchor="t">
            <a:spAutoFit/>
          </a:bodyPr>
          <a:lstStyle/>
          <a:p>
            <a:pPr algn="ctr">
              <a:lnSpc>
                <a:spcPts val="3079"/>
              </a:lnSpc>
            </a:pPr>
            <a:r>
              <a:rPr lang="en-US" sz="2199">
                <a:solidFill>
                  <a:srgbClr val="0D1C2A"/>
                </a:solidFill>
                <a:latin typeface="Canva Sans 1 Bold"/>
              </a:rPr>
              <a:t>Assess the Market Potential</a:t>
            </a:r>
          </a:p>
        </p:txBody>
      </p:sp>
      <p:sp>
        <p:nvSpPr>
          <p:cNvPr id="22" name="TextBox 22"/>
          <p:cNvSpPr txBox="1"/>
          <p:nvPr/>
        </p:nvSpPr>
        <p:spPr>
          <a:xfrm>
            <a:off x="1028700" y="2524870"/>
            <a:ext cx="6924701" cy="854075"/>
          </a:xfrm>
          <a:prstGeom prst="rect">
            <a:avLst/>
          </a:prstGeom>
        </p:spPr>
        <p:txBody>
          <a:bodyPr lIns="0" tIns="0" rIns="0" bIns="0" rtlCol="0" anchor="t">
            <a:spAutoFit/>
          </a:bodyPr>
          <a:lstStyle/>
          <a:p>
            <a:pPr>
              <a:lnSpc>
                <a:spcPts val="7000"/>
              </a:lnSpc>
            </a:pPr>
            <a:r>
              <a:rPr lang="en-US" sz="5000">
                <a:solidFill>
                  <a:srgbClr val="9D0D0D"/>
                </a:solidFill>
                <a:latin typeface="Montserrat Semi-Bold Bold"/>
              </a:rPr>
              <a:t>Goal Setting</a:t>
            </a:r>
          </a:p>
        </p:txBody>
      </p:sp>
      <p:sp>
        <p:nvSpPr>
          <p:cNvPr id="23" name="TextBox 23"/>
          <p:cNvSpPr txBox="1"/>
          <p:nvPr/>
        </p:nvSpPr>
        <p:spPr>
          <a:xfrm>
            <a:off x="1028700" y="181721"/>
            <a:ext cx="6086224" cy="1203325"/>
          </a:xfrm>
          <a:prstGeom prst="rect">
            <a:avLst/>
          </a:prstGeom>
        </p:spPr>
        <p:txBody>
          <a:bodyPr lIns="0" tIns="0" rIns="0" bIns="0" rtlCol="0" anchor="t">
            <a:spAutoFit/>
          </a:bodyPr>
          <a:lstStyle/>
          <a:p>
            <a:pPr>
              <a:lnSpc>
                <a:spcPts val="9800"/>
              </a:lnSpc>
              <a:spcBef>
                <a:spcPct val="0"/>
              </a:spcBef>
            </a:pPr>
            <a:r>
              <a:rPr lang="en-US" sz="7000">
                <a:solidFill>
                  <a:srgbClr val="221B1B"/>
                </a:solidFill>
                <a:latin typeface="Montserrat Extra-Bold"/>
              </a:rPr>
              <a:t>Appendix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1B2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0800000">
            <a:off x="9544715" y="1979289"/>
            <a:ext cx="7301191" cy="6322832"/>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4" name="Group 4"/>
          <p:cNvGrpSpPr>
            <a:grpSpLocks noChangeAspect="1"/>
          </p:cNvGrpSpPr>
          <p:nvPr/>
        </p:nvGrpSpPr>
        <p:grpSpPr>
          <a:xfrm rot="-10800000">
            <a:off x="8145853" y="-493031"/>
            <a:ext cx="2854873" cy="2472320"/>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6" name="Group 6"/>
          <p:cNvGrpSpPr>
            <a:grpSpLocks noChangeAspect="1"/>
          </p:cNvGrpSpPr>
          <p:nvPr/>
        </p:nvGrpSpPr>
        <p:grpSpPr>
          <a:xfrm>
            <a:off x="9570062" y="0"/>
            <a:ext cx="2285553" cy="197928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grpSp>
        <p:nvGrpSpPr>
          <p:cNvPr id="8" name="Group 8"/>
          <p:cNvGrpSpPr>
            <a:grpSpLocks noChangeAspect="1"/>
          </p:cNvGrpSpPr>
          <p:nvPr/>
        </p:nvGrpSpPr>
        <p:grpSpPr>
          <a:xfrm>
            <a:off x="11855616" y="0"/>
            <a:ext cx="2285553" cy="1979289"/>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grpSp>
        <p:nvGrpSpPr>
          <p:cNvPr id="10" name="Group 10"/>
          <p:cNvGrpSpPr>
            <a:grpSpLocks noChangeAspect="1"/>
          </p:cNvGrpSpPr>
          <p:nvPr/>
        </p:nvGrpSpPr>
        <p:grpSpPr>
          <a:xfrm>
            <a:off x="11855616" y="1979289"/>
            <a:ext cx="7307646" cy="6328422"/>
            <a:chOff x="0" y="0"/>
            <a:chExt cx="6350000" cy="5499100"/>
          </a:xfrm>
        </p:grpSpPr>
        <p:sp>
          <p:nvSpPr>
            <p:cNvPr id="11" name="Freeform 11"/>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stretch>
                <a:fillRect t="-26982" b="-26982"/>
              </a:stretch>
            </a:blipFill>
          </p:spPr>
          <p:txBody>
            <a:bodyPr/>
            <a:lstStyle/>
            <a:p>
              <a:endParaRPr lang="en-IN"/>
            </a:p>
          </p:txBody>
        </p:sp>
      </p:grpSp>
      <p:grpSp>
        <p:nvGrpSpPr>
          <p:cNvPr id="12" name="Group 12"/>
          <p:cNvGrpSpPr>
            <a:grpSpLocks noChangeAspect="1"/>
          </p:cNvGrpSpPr>
          <p:nvPr/>
        </p:nvGrpSpPr>
        <p:grpSpPr>
          <a:xfrm rot="-10800000">
            <a:off x="10428179" y="-493031"/>
            <a:ext cx="2854873" cy="2472320"/>
            <a:chOff x="0" y="0"/>
            <a:chExt cx="6350000" cy="5499100"/>
          </a:xfrm>
        </p:grpSpPr>
        <p:sp>
          <p:nvSpPr>
            <p:cNvPr id="13" name="Freeform 1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sp>
        <p:nvSpPr>
          <p:cNvPr id="14" name="AutoShape 14"/>
          <p:cNvSpPr/>
          <p:nvPr/>
        </p:nvSpPr>
        <p:spPr>
          <a:xfrm rot="3621821">
            <a:off x="12524986" y="9900907"/>
            <a:ext cx="1500566" cy="0"/>
          </a:xfrm>
          <a:prstGeom prst="line">
            <a:avLst/>
          </a:prstGeom>
          <a:ln w="19050" cap="rnd">
            <a:solidFill>
              <a:srgbClr val="FFFFFF"/>
            </a:solidFill>
            <a:prstDash val="solid"/>
            <a:headEnd type="none" w="sm" len="sm"/>
            <a:tailEnd type="none" w="sm" len="sm"/>
          </a:ln>
        </p:spPr>
        <p:txBody>
          <a:bodyPr/>
          <a:lstStyle/>
          <a:p>
            <a:endParaRPr lang="en-IN"/>
          </a:p>
        </p:txBody>
      </p:sp>
      <p:grpSp>
        <p:nvGrpSpPr>
          <p:cNvPr id="15" name="Group 15"/>
          <p:cNvGrpSpPr/>
          <p:nvPr/>
        </p:nvGrpSpPr>
        <p:grpSpPr>
          <a:xfrm rot="-5400000">
            <a:off x="1738585" y="3793296"/>
            <a:ext cx="461595" cy="310362"/>
            <a:chOff x="0" y="0"/>
            <a:chExt cx="1930400" cy="1297940"/>
          </a:xfrm>
        </p:grpSpPr>
        <p:sp>
          <p:nvSpPr>
            <p:cNvPr id="16" name="Freeform 1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E01E37"/>
            </a:solidFill>
          </p:spPr>
          <p:txBody>
            <a:bodyPr/>
            <a:lstStyle/>
            <a:p>
              <a:endParaRPr lang="en-IN"/>
            </a:p>
          </p:txBody>
        </p:sp>
      </p:grpSp>
      <p:sp>
        <p:nvSpPr>
          <p:cNvPr id="17" name="TextBox 17"/>
          <p:cNvSpPr txBox="1"/>
          <p:nvPr/>
        </p:nvSpPr>
        <p:spPr>
          <a:xfrm>
            <a:off x="2078031" y="1770682"/>
            <a:ext cx="9799565" cy="1183005"/>
          </a:xfrm>
          <a:prstGeom prst="rect">
            <a:avLst/>
          </a:prstGeom>
        </p:spPr>
        <p:txBody>
          <a:bodyPr lIns="0" tIns="0" rIns="0" bIns="0" rtlCol="0" anchor="t">
            <a:spAutoFit/>
          </a:bodyPr>
          <a:lstStyle/>
          <a:p>
            <a:pPr>
              <a:lnSpc>
                <a:spcPts val="9360"/>
              </a:lnSpc>
            </a:pPr>
            <a:r>
              <a:rPr lang="en-US" sz="8000">
                <a:solidFill>
                  <a:srgbClr val="FFFFFF"/>
                </a:solidFill>
                <a:latin typeface="Montserrat Semi-Bold"/>
              </a:rPr>
              <a:t>Objectives</a:t>
            </a:r>
          </a:p>
        </p:txBody>
      </p:sp>
      <p:sp>
        <p:nvSpPr>
          <p:cNvPr id="18" name="AutoShape 18"/>
          <p:cNvSpPr/>
          <p:nvPr/>
        </p:nvSpPr>
        <p:spPr>
          <a:xfrm>
            <a:off x="2388393" y="5661595"/>
            <a:ext cx="8115300" cy="0"/>
          </a:xfrm>
          <a:prstGeom prst="line">
            <a:avLst/>
          </a:prstGeom>
          <a:ln w="19050" cap="rnd">
            <a:solidFill>
              <a:srgbClr val="E01E37"/>
            </a:solidFill>
            <a:prstDash val="solid"/>
            <a:headEnd type="none" w="sm" len="sm"/>
            <a:tailEnd type="none" w="sm" len="sm"/>
          </a:ln>
        </p:spPr>
        <p:txBody>
          <a:bodyPr/>
          <a:lstStyle/>
          <a:p>
            <a:endParaRPr lang="en-IN"/>
          </a:p>
        </p:txBody>
      </p:sp>
      <p:sp>
        <p:nvSpPr>
          <p:cNvPr id="19" name="TextBox 19"/>
          <p:cNvSpPr txBox="1"/>
          <p:nvPr/>
        </p:nvSpPr>
        <p:spPr>
          <a:xfrm>
            <a:off x="2916227" y="3629391"/>
            <a:ext cx="7796612" cy="1215390"/>
          </a:xfrm>
          <a:prstGeom prst="rect">
            <a:avLst/>
          </a:prstGeom>
        </p:spPr>
        <p:txBody>
          <a:bodyPr lIns="0" tIns="0" rIns="0" bIns="0" rtlCol="0" anchor="t">
            <a:spAutoFit/>
          </a:bodyPr>
          <a:lstStyle/>
          <a:p>
            <a:pPr>
              <a:lnSpc>
                <a:spcPts val="4679"/>
              </a:lnSpc>
            </a:pPr>
            <a:r>
              <a:rPr lang="en-US" sz="3999">
                <a:solidFill>
                  <a:srgbClr val="FFFFFF"/>
                </a:solidFill>
                <a:latin typeface="Canva Sans 1 Bold"/>
              </a:rPr>
              <a:t>Create positive employer branding to </a:t>
            </a:r>
            <a:r>
              <a:rPr lang="en-US" sz="3999">
                <a:solidFill>
                  <a:srgbClr val="DF1E38"/>
                </a:solidFill>
                <a:latin typeface="Canva Sans 1 Bold Italics"/>
              </a:rPr>
              <a:t>attract</a:t>
            </a:r>
            <a:r>
              <a:rPr lang="en-US" sz="3999">
                <a:solidFill>
                  <a:srgbClr val="FFFFFF"/>
                </a:solidFill>
                <a:latin typeface="Canva Sans 1 Bold"/>
              </a:rPr>
              <a:t> top talent</a:t>
            </a:r>
          </a:p>
        </p:txBody>
      </p:sp>
      <p:sp>
        <p:nvSpPr>
          <p:cNvPr id="20" name="TextBox 20"/>
          <p:cNvSpPr txBox="1"/>
          <p:nvPr/>
        </p:nvSpPr>
        <p:spPr>
          <a:xfrm>
            <a:off x="2078031" y="3650346"/>
            <a:ext cx="758452" cy="596265"/>
          </a:xfrm>
          <a:prstGeom prst="rect">
            <a:avLst/>
          </a:prstGeom>
        </p:spPr>
        <p:txBody>
          <a:bodyPr lIns="0" tIns="0" rIns="0" bIns="0" rtlCol="0" anchor="t">
            <a:spAutoFit/>
          </a:bodyPr>
          <a:lstStyle/>
          <a:p>
            <a:pPr algn="ctr">
              <a:lnSpc>
                <a:spcPts val="4679"/>
              </a:lnSpc>
            </a:pPr>
            <a:r>
              <a:rPr lang="en-US" sz="3999">
                <a:solidFill>
                  <a:srgbClr val="FFFFFF"/>
                </a:solidFill>
                <a:latin typeface="Poppins Medium"/>
              </a:rPr>
              <a:t>01</a:t>
            </a:r>
          </a:p>
        </p:txBody>
      </p:sp>
      <p:grpSp>
        <p:nvGrpSpPr>
          <p:cNvPr id="21" name="Group 21"/>
          <p:cNvGrpSpPr>
            <a:grpSpLocks noChangeAspect="1"/>
          </p:cNvGrpSpPr>
          <p:nvPr/>
        </p:nvGrpSpPr>
        <p:grpSpPr>
          <a:xfrm>
            <a:off x="13195310" y="6328422"/>
            <a:ext cx="2285553" cy="1979289"/>
            <a:chOff x="0" y="0"/>
            <a:chExt cx="6350000" cy="5499100"/>
          </a:xfrm>
        </p:grpSpPr>
        <p:sp>
          <p:nvSpPr>
            <p:cNvPr id="22" name="Freeform 22"/>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sp>
        <p:nvSpPr>
          <p:cNvPr id="23" name="AutoShape 23"/>
          <p:cNvSpPr/>
          <p:nvPr/>
        </p:nvSpPr>
        <p:spPr>
          <a:xfrm rot="5396021">
            <a:off x="-3071815" y="5133975"/>
            <a:ext cx="8229606" cy="0"/>
          </a:xfrm>
          <a:prstGeom prst="line">
            <a:avLst/>
          </a:prstGeom>
          <a:ln w="19050" cap="flat">
            <a:solidFill>
              <a:srgbClr val="E01E37"/>
            </a:solidFill>
            <a:prstDash val="solid"/>
            <a:headEnd type="none" w="sm" len="sm"/>
            <a:tailEnd type="none" w="sm" len="sm"/>
          </a:ln>
        </p:spPr>
        <p:txBody>
          <a:bodyPr/>
          <a:lstStyle/>
          <a:p>
            <a:endParaRPr lang="en-IN"/>
          </a:p>
        </p:txBody>
      </p:sp>
      <p:grpSp>
        <p:nvGrpSpPr>
          <p:cNvPr id="24" name="Group 24"/>
          <p:cNvGrpSpPr/>
          <p:nvPr/>
        </p:nvGrpSpPr>
        <p:grpSpPr>
          <a:xfrm rot="-5400000">
            <a:off x="1753184" y="6660915"/>
            <a:ext cx="461595" cy="310362"/>
            <a:chOff x="0" y="0"/>
            <a:chExt cx="1930400" cy="1297940"/>
          </a:xfrm>
        </p:grpSpPr>
        <p:sp>
          <p:nvSpPr>
            <p:cNvPr id="25" name="Freeform 2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E01E37"/>
            </a:solidFill>
          </p:spPr>
          <p:txBody>
            <a:bodyPr/>
            <a:lstStyle/>
            <a:p>
              <a:endParaRPr lang="en-IN"/>
            </a:p>
          </p:txBody>
        </p:sp>
      </p:grpSp>
      <p:sp>
        <p:nvSpPr>
          <p:cNvPr id="26" name="TextBox 26"/>
          <p:cNvSpPr txBox="1"/>
          <p:nvPr/>
        </p:nvSpPr>
        <p:spPr>
          <a:xfrm>
            <a:off x="2944802" y="6501771"/>
            <a:ext cx="7903185" cy="624840"/>
          </a:xfrm>
          <a:prstGeom prst="rect">
            <a:avLst/>
          </a:prstGeom>
        </p:spPr>
        <p:txBody>
          <a:bodyPr lIns="0" tIns="0" rIns="0" bIns="0" rtlCol="0" anchor="t">
            <a:spAutoFit/>
          </a:bodyPr>
          <a:lstStyle/>
          <a:p>
            <a:pPr>
              <a:lnSpc>
                <a:spcPts val="4679"/>
              </a:lnSpc>
            </a:pPr>
            <a:r>
              <a:rPr lang="en-US" sz="3999">
                <a:solidFill>
                  <a:srgbClr val="DF1E38"/>
                </a:solidFill>
                <a:latin typeface="Canva Sans 1 Bold Italics"/>
              </a:rPr>
              <a:t>Retain</a:t>
            </a:r>
            <a:r>
              <a:rPr lang="en-US" sz="3999">
                <a:solidFill>
                  <a:srgbClr val="FFFFFF"/>
                </a:solidFill>
                <a:latin typeface="Canva Sans 1 Bold"/>
              </a:rPr>
              <a:t> top talent stratigically</a:t>
            </a:r>
          </a:p>
        </p:txBody>
      </p:sp>
      <p:sp>
        <p:nvSpPr>
          <p:cNvPr id="27" name="TextBox 27"/>
          <p:cNvSpPr txBox="1"/>
          <p:nvPr/>
        </p:nvSpPr>
        <p:spPr>
          <a:xfrm>
            <a:off x="2057750" y="6523882"/>
            <a:ext cx="749387" cy="602729"/>
          </a:xfrm>
          <a:prstGeom prst="rect">
            <a:avLst/>
          </a:prstGeom>
        </p:spPr>
        <p:txBody>
          <a:bodyPr wrap="square" lIns="0" tIns="0" rIns="0" bIns="0" rtlCol="0" anchor="t">
            <a:spAutoFit/>
          </a:bodyPr>
          <a:lstStyle/>
          <a:p>
            <a:pPr algn="ctr">
              <a:lnSpc>
                <a:spcPts val="4679"/>
              </a:lnSpc>
            </a:pPr>
            <a:r>
              <a:rPr lang="en-US" sz="3999" dirty="0">
                <a:solidFill>
                  <a:srgbClr val="FFFFFF"/>
                </a:solidFill>
                <a:latin typeface="Poppins Medium"/>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1B2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4600">
            <a:off x="14531808" y="8305780"/>
            <a:ext cx="2887031" cy="2500169"/>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4" name="Group 4"/>
          <p:cNvGrpSpPr>
            <a:grpSpLocks noChangeAspect="1"/>
          </p:cNvGrpSpPr>
          <p:nvPr/>
        </p:nvGrpSpPr>
        <p:grpSpPr>
          <a:xfrm>
            <a:off x="11374448" y="4299864"/>
            <a:ext cx="6913552" cy="5987136"/>
            <a:chOff x="0" y="0"/>
            <a:chExt cx="6350000" cy="5499100"/>
          </a:xfrm>
        </p:grpSpPr>
        <p:sp>
          <p:nvSpPr>
            <p:cNvPr id="5" name="Freeform 5"/>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stretch>
                <a:fillRect t="-53964"/>
              </a:stretch>
            </a:blipFill>
          </p:spPr>
          <p:txBody>
            <a:bodyPr/>
            <a:lstStyle/>
            <a:p>
              <a:endParaRPr lang="en-IN"/>
            </a:p>
          </p:txBody>
        </p:sp>
      </p:grpSp>
      <p:grpSp>
        <p:nvGrpSpPr>
          <p:cNvPr id="6" name="Group 6"/>
          <p:cNvGrpSpPr>
            <a:grpSpLocks noChangeAspect="1"/>
          </p:cNvGrpSpPr>
          <p:nvPr/>
        </p:nvGrpSpPr>
        <p:grpSpPr>
          <a:xfrm rot="-10800000">
            <a:off x="9088894" y="0"/>
            <a:ext cx="4965201" cy="4299864"/>
            <a:chOff x="0" y="0"/>
            <a:chExt cx="6350000" cy="5499100"/>
          </a:xfrm>
        </p:grpSpPr>
        <p:sp>
          <p:nvSpPr>
            <p:cNvPr id="7" name="Freeform 7"/>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b="-73210"/>
              </a:stretch>
            </a:blipFill>
          </p:spPr>
          <p:txBody>
            <a:bodyPr/>
            <a:lstStyle/>
            <a:p>
              <a:endParaRPr lang="en-IN"/>
            </a:p>
          </p:txBody>
        </p:sp>
      </p:grpSp>
      <p:grpSp>
        <p:nvGrpSpPr>
          <p:cNvPr id="8" name="Group 8"/>
          <p:cNvGrpSpPr>
            <a:grpSpLocks noChangeAspect="1"/>
          </p:cNvGrpSpPr>
          <p:nvPr/>
        </p:nvGrpSpPr>
        <p:grpSpPr>
          <a:xfrm rot="-10800000">
            <a:off x="9088894" y="4299864"/>
            <a:ext cx="2285553" cy="1979289"/>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B21E35"/>
            </a:solidFill>
          </p:spPr>
          <p:txBody>
            <a:bodyPr/>
            <a:lstStyle/>
            <a:p>
              <a:endParaRPr lang="en-IN"/>
            </a:p>
          </p:txBody>
        </p:sp>
      </p:grpSp>
      <p:grpSp>
        <p:nvGrpSpPr>
          <p:cNvPr id="10" name="Group 10"/>
          <p:cNvGrpSpPr>
            <a:grpSpLocks noChangeAspect="1"/>
          </p:cNvGrpSpPr>
          <p:nvPr/>
        </p:nvGrpSpPr>
        <p:grpSpPr>
          <a:xfrm>
            <a:off x="10231671" y="4299864"/>
            <a:ext cx="2285553" cy="1979289"/>
            <a:chOff x="0" y="0"/>
            <a:chExt cx="6350000" cy="5499100"/>
          </a:xfrm>
        </p:grpSpPr>
        <p:sp>
          <p:nvSpPr>
            <p:cNvPr id="11" name="Freeform 11"/>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01E37"/>
            </a:solidFill>
          </p:spPr>
          <p:txBody>
            <a:bodyPr/>
            <a:lstStyle/>
            <a:p>
              <a:endParaRPr lang="en-IN"/>
            </a:p>
          </p:txBody>
        </p:sp>
      </p:grpSp>
      <p:sp>
        <p:nvSpPr>
          <p:cNvPr id="12" name="AutoShape 12"/>
          <p:cNvSpPr/>
          <p:nvPr/>
        </p:nvSpPr>
        <p:spPr>
          <a:xfrm rot="3609236">
            <a:off x="12495723" y="763102"/>
            <a:ext cx="3545058" cy="0"/>
          </a:xfrm>
          <a:prstGeom prst="line">
            <a:avLst/>
          </a:prstGeom>
          <a:ln w="19050" cap="rnd">
            <a:solidFill>
              <a:srgbClr val="FFFFFF"/>
            </a:solidFill>
            <a:prstDash val="solid"/>
            <a:headEnd type="none" w="sm" len="sm"/>
            <a:tailEnd type="none" w="sm" len="sm"/>
          </a:ln>
        </p:spPr>
        <p:txBody>
          <a:bodyPr/>
          <a:lstStyle/>
          <a:p>
            <a:endParaRPr lang="en-IN"/>
          </a:p>
        </p:txBody>
      </p:sp>
      <p:sp>
        <p:nvSpPr>
          <p:cNvPr id="13" name="TextBox 13"/>
          <p:cNvSpPr txBox="1"/>
          <p:nvPr/>
        </p:nvSpPr>
        <p:spPr>
          <a:xfrm>
            <a:off x="1335171" y="3819484"/>
            <a:ext cx="7475828" cy="2787649"/>
          </a:xfrm>
          <a:prstGeom prst="rect">
            <a:avLst/>
          </a:prstGeom>
        </p:spPr>
        <p:txBody>
          <a:bodyPr lIns="0" tIns="0" rIns="0" bIns="0" rtlCol="0" anchor="t">
            <a:spAutoFit/>
          </a:bodyPr>
          <a:lstStyle/>
          <a:p>
            <a:pPr algn="just">
              <a:lnSpc>
                <a:spcPts val="11200"/>
              </a:lnSpc>
            </a:pPr>
            <a:r>
              <a:rPr lang="en-US" sz="8000">
                <a:solidFill>
                  <a:srgbClr val="FFFFFF"/>
                </a:solidFill>
                <a:latin typeface="Montserrat Semi-Bold Bold"/>
              </a:rPr>
              <a:t>IDENTIFYING ISSUES</a:t>
            </a:r>
          </a:p>
        </p:txBody>
      </p:sp>
      <p:sp>
        <p:nvSpPr>
          <p:cNvPr id="14" name="AutoShape 14"/>
          <p:cNvSpPr/>
          <p:nvPr/>
        </p:nvSpPr>
        <p:spPr>
          <a:xfrm rot="5396021">
            <a:off x="-3071815" y="5133975"/>
            <a:ext cx="8229606" cy="0"/>
          </a:xfrm>
          <a:prstGeom prst="line">
            <a:avLst/>
          </a:prstGeom>
          <a:ln w="19050" cap="flat">
            <a:solidFill>
              <a:srgbClr val="E01E37"/>
            </a:solidFill>
            <a:prstDash val="solid"/>
            <a:headEnd type="none" w="sm" len="sm"/>
            <a:tailEnd type="none" w="sm" len="sm"/>
          </a:ln>
        </p:spPr>
        <p:txBody>
          <a:bodyPr/>
          <a:lstStyle/>
          <a:p>
            <a:endParaRPr lang="en-IN"/>
          </a:p>
        </p:txBody>
      </p:sp>
      <p:sp>
        <p:nvSpPr>
          <p:cNvPr id="15" name="AutoShape 15"/>
          <p:cNvSpPr/>
          <p:nvPr/>
        </p:nvSpPr>
        <p:spPr>
          <a:xfrm rot="3608911">
            <a:off x="9990824" y="9015447"/>
            <a:ext cx="3674340" cy="0"/>
          </a:xfrm>
          <a:prstGeom prst="line">
            <a:avLst/>
          </a:prstGeom>
          <a:ln w="19050" cap="rnd">
            <a:solidFill>
              <a:srgbClr val="FFFFFF"/>
            </a:solidFill>
            <a:prstDash val="solid"/>
            <a:headEnd type="none" w="sm" len="sm"/>
            <a:tailEnd type="none" w="sm" len="sm"/>
          </a:ln>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95912" y="0"/>
            <a:ext cx="4591825" cy="1087782"/>
            <a:chOff x="0" y="0"/>
            <a:chExt cx="1878396" cy="444983"/>
          </a:xfrm>
        </p:grpSpPr>
        <p:sp>
          <p:nvSpPr>
            <p:cNvPr id="3" name="Freeform 3"/>
            <p:cNvSpPr/>
            <p:nvPr/>
          </p:nvSpPr>
          <p:spPr>
            <a:xfrm>
              <a:off x="0" y="0"/>
              <a:ext cx="1878396" cy="444983"/>
            </a:xfrm>
            <a:custGeom>
              <a:avLst/>
              <a:gdLst/>
              <a:ahLst/>
              <a:cxnLst/>
              <a:rect l="l" t="t" r="r" b="b"/>
              <a:pathLst>
                <a:path w="1878396" h="444983">
                  <a:moveTo>
                    <a:pt x="203200" y="0"/>
                  </a:moveTo>
                  <a:lnTo>
                    <a:pt x="1878396" y="0"/>
                  </a:lnTo>
                  <a:lnTo>
                    <a:pt x="1675196" y="444983"/>
                  </a:lnTo>
                  <a:lnTo>
                    <a:pt x="0" y="444983"/>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3"/>
          <a:srcRect/>
          <a:stretch>
            <a:fillRect/>
          </a:stretch>
        </p:blipFill>
        <p:spPr>
          <a:xfrm>
            <a:off x="-154459" y="1087782"/>
            <a:ext cx="8513686" cy="8253878"/>
          </a:xfrm>
          <a:prstGeom prst="rect">
            <a:avLst/>
          </a:prstGeom>
        </p:spPr>
      </p:pic>
      <p:grpSp>
        <p:nvGrpSpPr>
          <p:cNvPr id="6" name="Group 6"/>
          <p:cNvGrpSpPr/>
          <p:nvPr/>
        </p:nvGrpSpPr>
        <p:grpSpPr>
          <a:xfrm>
            <a:off x="-1372582" y="9905908"/>
            <a:ext cx="14801428" cy="1352066"/>
            <a:chOff x="0" y="0"/>
            <a:chExt cx="6673452" cy="609600"/>
          </a:xfrm>
        </p:grpSpPr>
        <p:sp>
          <p:nvSpPr>
            <p:cNvPr id="7" name="Freeform 7"/>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B20505"/>
            </a:solidFill>
          </p:spPr>
          <p:txBody>
            <a:bodyPr/>
            <a:lstStyle/>
            <a:p>
              <a:endParaRPr lang="en-IN"/>
            </a:p>
          </p:txBody>
        </p:sp>
        <p:sp>
          <p:nvSpPr>
            <p:cNvPr id="8" name="TextBox 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244613" y="9905908"/>
            <a:ext cx="15018297" cy="1352066"/>
            <a:chOff x="0" y="0"/>
            <a:chExt cx="6771231" cy="609600"/>
          </a:xfrm>
        </p:grpSpPr>
        <p:sp>
          <p:nvSpPr>
            <p:cNvPr id="10" name="Freeform 10"/>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171717"/>
            </a:solidFill>
          </p:spPr>
          <p:txBody>
            <a:bodyPr/>
            <a:lstStyle/>
            <a:p>
              <a:endParaRPr lang="en-IN"/>
            </a:p>
          </p:txBody>
        </p:sp>
        <p:sp>
          <p:nvSpPr>
            <p:cNvPr id="11" name="TextBox 11"/>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513686" y="2355472"/>
            <a:ext cx="9417378" cy="7206626"/>
            <a:chOff x="0" y="0"/>
            <a:chExt cx="2480297" cy="1898041"/>
          </a:xfrm>
        </p:grpSpPr>
        <p:sp>
          <p:nvSpPr>
            <p:cNvPr id="13" name="Freeform 13"/>
            <p:cNvSpPr/>
            <p:nvPr/>
          </p:nvSpPr>
          <p:spPr>
            <a:xfrm>
              <a:off x="0" y="0"/>
              <a:ext cx="2480297" cy="1898042"/>
            </a:xfrm>
            <a:custGeom>
              <a:avLst/>
              <a:gdLst/>
              <a:ahLst/>
              <a:cxnLst/>
              <a:rect l="l" t="t" r="r" b="b"/>
              <a:pathLst>
                <a:path w="2480297" h="1898042">
                  <a:moveTo>
                    <a:pt x="41927" y="0"/>
                  </a:moveTo>
                  <a:lnTo>
                    <a:pt x="2438371" y="0"/>
                  </a:lnTo>
                  <a:cubicBezTo>
                    <a:pt x="2461526" y="0"/>
                    <a:pt x="2480297" y="18771"/>
                    <a:pt x="2480297" y="41927"/>
                  </a:cubicBezTo>
                  <a:lnTo>
                    <a:pt x="2480297" y="1856115"/>
                  </a:lnTo>
                  <a:cubicBezTo>
                    <a:pt x="2480297" y="1879270"/>
                    <a:pt x="2461526" y="1898042"/>
                    <a:pt x="2438371" y="1898042"/>
                  </a:cubicBezTo>
                  <a:lnTo>
                    <a:pt x="41927" y="1898042"/>
                  </a:lnTo>
                  <a:cubicBezTo>
                    <a:pt x="18771" y="1898042"/>
                    <a:pt x="0" y="1879270"/>
                    <a:pt x="0" y="1856115"/>
                  </a:cubicBezTo>
                  <a:lnTo>
                    <a:pt x="0" y="41927"/>
                  </a:lnTo>
                  <a:cubicBezTo>
                    <a:pt x="0" y="18771"/>
                    <a:pt x="18771" y="0"/>
                    <a:pt x="41927" y="0"/>
                  </a:cubicBezTo>
                  <a:close/>
                </a:path>
              </a:pathLst>
            </a:custGeom>
            <a:solidFill>
              <a:srgbClr val="000000">
                <a:alpha val="0"/>
              </a:srgbClr>
            </a:solidFill>
            <a:ln w="85725">
              <a:solidFill>
                <a:srgbClr val="231E1F"/>
              </a:solidFill>
            </a:ln>
          </p:spPr>
          <p:txBody>
            <a:bodyPr/>
            <a:lstStyle/>
            <a:p>
              <a:endParaRPr lang="en-IN"/>
            </a:p>
          </p:txBody>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792669" y="2980924"/>
            <a:ext cx="8903888" cy="6296025"/>
          </a:xfrm>
          <a:prstGeom prst="rect">
            <a:avLst/>
          </a:prstGeom>
        </p:spPr>
        <p:txBody>
          <a:bodyPr lIns="0" tIns="0" rIns="0" bIns="0" rtlCol="0" anchor="t">
            <a:spAutoFit/>
          </a:bodyPr>
          <a:lstStyle/>
          <a:p>
            <a:pPr>
              <a:lnSpc>
                <a:spcPts val="4199"/>
              </a:lnSpc>
            </a:pPr>
            <a:r>
              <a:rPr lang="en-US" sz="2999">
                <a:solidFill>
                  <a:srgbClr val="000000"/>
                </a:solidFill>
                <a:latin typeface="Canva Sans 1 Bold"/>
              </a:rPr>
              <a:t>White Manager Ratio vs. White Employee Ratio:</a:t>
            </a:r>
          </a:p>
          <a:p>
            <a:pPr marL="647697" lvl="1" indent="-323848">
              <a:lnSpc>
                <a:spcPts val="4199"/>
              </a:lnSpc>
              <a:buFont typeface="Arial"/>
              <a:buChar char="•"/>
            </a:pPr>
            <a:r>
              <a:rPr lang="en-US" sz="2999">
                <a:solidFill>
                  <a:srgbClr val="000000"/>
                </a:solidFill>
                <a:latin typeface="Canva Sans 1"/>
              </a:rPr>
              <a:t>Positively Correlated: </a:t>
            </a:r>
            <a:r>
              <a:rPr lang="en-US" sz="2999">
                <a:solidFill>
                  <a:srgbClr val="0072C4"/>
                </a:solidFill>
                <a:latin typeface="Canva Sans 1 Bold"/>
              </a:rPr>
              <a:t>0.5        </a:t>
            </a:r>
          </a:p>
          <a:p>
            <a:pPr marL="647697" lvl="1" indent="-323848">
              <a:lnSpc>
                <a:spcPts val="4199"/>
              </a:lnSpc>
              <a:buFont typeface="Arial"/>
              <a:buChar char="•"/>
            </a:pPr>
            <a:r>
              <a:rPr lang="en-US" sz="2999">
                <a:solidFill>
                  <a:srgbClr val="000000"/>
                </a:solidFill>
                <a:latin typeface="Canva Sans 1"/>
              </a:rPr>
              <a:t>White Manager Ratio increases as White Employee Ratio increases</a:t>
            </a:r>
          </a:p>
          <a:p>
            <a:pPr>
              <a:lnSpc>
                <a:spcPts val="4199"/>
              </a:lnSpc>
            </a:pPr>
            <a:r>
              <a:rPr lang="en-US" sz="2999">
                <a:solidFill>
                  <a:srgbClr val="000000"/>
                </a:solidFill>
                <a:latin typeface="Canva Sans 1 Bold"/>
              </a:rPr>
              <a:t>Female Employee Ratio vs. FT/PT Ratio:</a:t>
            </a:r>
          </a:p>
          <a:p>
            <a:pPr marL="647697" lvl="1" indent="-323848">
              <a:lnSpc>
                <a:spcPts val="4199"/>
              </a:lnSpc>
              <a:buFont typeface="Arial"/>
              <a:buChar char="•"/>
            </a:pPr>
            <a:r>
              <a:rPr lang="en-US" sz="2999">
                <a:solidFill>
                  <a:srgbClr val="000000"/>
                </a:solidFill>
                <a:latin typeface="Canva Sans 1"/>
              </a:rPr>
              <a:t>Negatively Correlated:</a:t>
            </a:r>
            <a:r>
              <a:rPr lang="en-US" sz="2999">
                <a:solidFill>
                  <a:srgbClr val="000000"/>
                </a:solidFill>
                <a:latin typeface="Canva Sans 1 Bold"/>
              </a:rPr>
              <a:t> </a:t>
            </a:r>
            <a:r>
              <a:rPr lang="en-US" sz="2999">
                <a:solidFill>
                  <a:srgbClr val="B80000"/>
                </a:solidFill>
                <a:latin typeface="Canva Sans 1 Bold"/>
              </a:rPr>
              <a:t>-0.51        </a:t>
            </a:r>
          </a:p>
          <a:p>
            <a:pPr marL="647697" lvl="1" indent="-323848">
              <a:lnSpc>
                <a:spcPts val="4199"/>
              </a:lnSpc>
              <a:buFont typeface="Arial"/>
              <a:buChar char="•"/>
            </a:pPr>
            <a:r>
              <a:rPr lang="en-US" sz="2999">
                <a:solidFill>
                  <a:srgbClr val="000000"/>
                </a:solidFill>
                <a:latin typeface="Canva Sans 1"/>
              </a:rPr>
              <a:t>Female Employee Ratio decreases as FT/PT Ratio increases</a:t>
            </a:r>
          </a:p>
          <a:p>
            <a:pPr>
              <a:lnSpc>
                <a:spcPts val="4199"/>
              </a:lnSpc>
            </a:pPr>
            <a:r>
              <a:rPr lang="en-US" sz="2999">
                <a:solidFill>
                  <a:srgbClr val="000000"/>
                </a:solidFill>
                <a:latin typeface="Canva Sans 1 Bold"/>
              </a:rPr>
              <a:t>Female Employee Ratio vs. Tenure:</a:t>
            </a:r>
          </a:p>
          <a:p>
            <a:pPr marL="647697" lvl="1" indent="-323848">
              <a:lnSpc>
                <a:spcPts val="4199"/>
              </a:lnSpc>
              <a:buFont typeface="Arial"/>
              <a:buChar char="•"/>
            </a:pPr>
            <a:r>
              <a:rPr lang="en-US" sz="2999">
                <a:solidFill>
                  <a:srgbClr val="000000"/>
                </a:solidFill>
                <a:latin typeface="Canva Sans 1"/>
              </a:rPr>
              <a:t>Positively Correlated:</a:t>
            </a:r>
            <a:r>
              <a:rPr lang="en-US" sz="2999">
                <a:solidFill>
                  <a:srgbClr val="000000"/>
                </a:solidFill>
                <a:latin typeface="Canva Sans 1 Bold"/>
              </a:rPr>
              <a:t> </a:t>
            </a:r>
            <a:r>
              <a:rPr lang="en-US" sz="2999">
                <a:solidFill>
                  <a:srgbClr val="0072C4"/>
                </a:solidFill>
                <a:latin typeface="Canva Sans 1 Bold"/>
              </a:rPr>
              <a:t>0.34 </a:t>
            </a:r>
          </a:p>
          <a:p>
            <a:pPr marL="647697" lvl="1" indent="-323848" algn="l">
              <a:lnSpc>
                <a:spcPts val="4199"/>
              </a:lnSpc>
              <a:spcBef>
                <a:spcPct val="0"/>
              </a:spcBef>
              <a:buFont typeface="Arial"/>
              <a:buChar char="•"/>
            </a:pPr>
            <a:r>
              <a:rPr lang="en-US" sz="2999">
                <a:solidFill>
                  <a:srgbClr val="000000"/>
                </a:solidFill>
                <a:latin typeface="Canva Sans 1"/>
              </a:rPr>
              <a:t>Tenure increases as Female Employee Ratio increases </a:t>
            </a:r>
          </a:p>
        </p:txBody>
      </p:sp>
      <p:grpSp>
        <p:nvGrpSpPr>
          <p:cNvPr id="16" name="Group 16"/>
          <p:cNvGrpSpPr/>
          <p:nvPr/>
        </p:nvGrpSpPr>
        <p:grpSpPr>
          <a:xfrm>
            <a:off x="9250252" y="1910996"/>
            <a:ext cx="2667309" cy="888954"/>
            <a:chOff x="0" y="0"/>
            <a:chExt cx="3715095" cy="1238157"/>
          </a:xfrm>
        </p:grpSpPr>
        <p:sp>
          <p:nvSpPr>
            <p:cNvPr id="17" name="Freeform 17"/>
            <p:cNvSpPr/>
            <p:nvPr/>
          </p:nvSpPr>
          <p:spPr>
            <a:xfrm>
              <a:off x="0" y="0"/>
              <a:ext cx="3715095" cy="1238157"/>
            </a:xfrm>
            <a:custGeom>
              <a:avLst/>
              <a:gdLst/>
              <a:ahLst/>
              <a:cxnLst/>
              <a:rect l="l" t="t" r="r" b="b"/>
              <a:pathLst>
                <a:path w="3715095" h="1238157">
                  <a:moveTo>
                    <a:pt x="3590635" y="1238157"/>
                  </a:moveTo>
                  <a:lnTo>
                    <a:pt x="124460" y="1238157"/>
                  </a:lnTo>
                  <a:cubicBezTo>
                    <a:pt x="55880" y="1238157"/>
                    <a:pt x="0" y="1182277"/>
                    <a:pt x="0" y="1113697"/>
                  </a:cubicBezTo>
                  <a:lnTo>
                    <a:pt x="0" y="124460"/>
                  </a:lnTo>
                  <a:cubicBezTo>
                    <a:pt x="0" y="55880"/>
                    <a:pt x="55880" y="0"/>
                    <a:pt x="124460" y="0"/>
                  </a:cubicBezTo>
                  <a:lnTo>
                    <a:pt x="3590635" y="0"/>
                  </a:lnTo>
                  <a:cubicBezTo>
                    <a:pt x="3659215" y="0"/>
                    <a:pt x="3715095" y="55880"/>
                    <a:pt x="3715095" y="124460"/>
                  </a:cubicBezTo>
                  <a:lnTo>
                    <a:pt x="3715095" y="1113697"/>
                  </a:lnTo>
                  <a:cubicBezTo>
                    <a:pt x="3715095" y="1182277"/>
                    <a:pt x="3659215" y="1238157"/>
                    <a:pt x="3590635" y="1238157"/>
                  </a:cubicBezTo>
                  <a:close/>
                </a:path>
              </a:pathLst>
            </a:custGeom>
            <a:solidFill>
              <a:srgbClr val="5D0606"/>
            </a:solidFill>
          </p:spPr>
          <p:txBody>
            <a:bodyPr/>
            <a:lstStyle/>
            <a:p>
              <a:endParaRPr lang="en-IN"/>
            </a:p>
          </p:txBody>
        </p:sp>
      </p:grpSp>
      <p:sp>
        <p:nvSpPr>
          <p:cNvPr id="18" name="TextBox 18"/>
          <p:cNvSpPr txBox="1"/>
          <p:nvPr/>
        </p:nvSpPr>
        <p:spPr>
          <a:xfrm>
            <a:off x="9074164" y="606071"/>
            <a:ext cx="8296423" cy="103822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Montserrat Classic Bold"/>
              </a:rPr>
              <a:t>Pairwise Correlation</a:t>
            </a:r>
          </a:p>
        </p:txBody>
      </p:sp>
      <p:sp>
        <p:nvSpPr>
          <p:cNvPr id="19" name="TextBox 19"/>
          <p:cNvSpPr txBox="1"/>
          <p:nvPr/>
        </p:nvSpPr>
        <p:spPr>
          <a:xfrm>
            <a:off x="9422132" y="1918465"/>
            <a:ext cx="2323549"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Insights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95912" y="0"/>
            <a:ext cx="4591825" cy="1087782"/>
            <a:chOff x="0" y="0"/>
            <a:chExt cx="1878396" cy="444983"/>
          </a:xfrm>
        </p:grpSpPr>
        <p:sp>
          <p:nvSpPr>
            <p:cNvPr id="3" name="Freeform 3"/>
            <p:cNvSpPr/>
            <p:nvPr/>
          </p:nvSpPr>
          <p:spPr>
            <a:xfrm>
              <a:off x="0" y="0"/>
              <a:ext cx="1878396" cy="444983"/>
            </a:xfrm>
            <a:custGeom>
              <a:avLst/>
              <a:gdLst/>
              <a:ahLst/>
              <a:cxnLst/>
              <a:rect l="l" t="t" r="r" b="b"/>
              <a:pathLst>
                <a:path w="1878396" h="444983">
                  <a:moveTo>
                    <a:pt x="203200" y="0"/>
                  </a:moveTo>
                  <a:lnTo>
                    <a:pt x="1878396" y="0"/>
                  </a:lnTo>
                  <a:lnTo>
                    <a:pt x="1675196" y="444983"/>
                  </a:lnTo>
                  <a:lnTo>
                    <a:pt x="0" y="444983"/>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72582" y="9905908"/>
            <a:ext cx="14801428" cy="1352066"/>
            <a:chOff x="0" y="0"/>
            <a:chExt cx="6673452" cy="609600"/>
          </a:xfrm>
        </p:grpSpPr>
        <p:sp>
          <p:nvSpPr>
            <p:cNvPr id="6" name="Freeform 6"/>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B20505"/>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244613" y="9905908"/>
            <a:ext cx="15018297" cy="1352066"/>
            <a:chOff x="0" y="0"/>
            <a:chExt cx="6771231" cy="609600"/>
          </a:xfrm>
        </p:grpSpPr>
        <p:sp>
          <p:nvSpPr>
            <p:cNvPr id="9" name="Freeform 9"/>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171717"/>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8700" y="2530498"/>
            <a:ext cx="9417378" cy="2020159"/>
            <a:chOff x="0" y="0"/>
            <a:chExt cx="2480297" cy="532058"/>
          </a:xfrm>
        </p:grpSpPr>
        <p:sp>
          <p:nvSpPr>
            <p:cNvPr id="12" name="Freeform 12"/>
            <p:cNvSpPr/>
            <p:nvPr/>
          </p:nvSpPr>
          <p:spPr>
            <a:xfrm>
              <a:off x="0" y="0"/>
              <a:ext cx="2480297" cy="532058"/>
            </a:xfrm>
            <a:custGeom>
              <a:avLst/>
              <a:gdLst/>
              <a:ahLst/>
              <a:cxnLst/>
              <a:rect l="l" t="t" r="r" b="b"/>
              <a:pathLst>
                <a:path w="2480297" h="532058">
                  <a:moveTo>
                    <a:pt x="41927" y="0"/>
                  </a:moveTo>
                  <a:lnTo>
                    <a:pt x="2438371" y="0"/>
                  </a:lnTo>
                  <a:cubicBezTo>
                    <a:pt x="2461526" y="0"/>
                    <a:pt x="2480297" y="18771"/>
                    <a:pt x="2480297" y="41927"/>
                  </a:cubicBezTo>
                  <a:lnTo>
                    <a:pt x="2480297" y="490132"/>
                  </a:lnTo>
                  <a:cubicBezTo>
                    <a:pt x="2480297" y="513287"/>
                    <a:pt x="2461526" y="532058"/>
                    <a:pt x="2438371" y="532058"/>
                  </a:cubicBezTo>
                  <a:lnTo>
                    <a:pt x="41927" y="532058"/>
                  </a:lnTo>
                  <a:cubicBezTo>
                    <a:pt x="18771" y="532058"/>
                    <a:pt x="0" y="513287"/>
                    <a:pt x="0" y="490132"/>
                  </a:cubicBezTo>
                  <a:lnTo>
                    <a:pt x="0" y="41927"/>
                  </a:lnTo>
                  <a:cubicBezTo>
                    <a:pt x="0" y="18771"/>
                    <a:pt x="18771" y="0"/>
                    <a:pt x="41927" y="0"/>
                  </a:cubicBezTo>
                  <a:close/>
                </a:path>
              </a:pathLst>
            </a:custGeom>
            <a:solidFill>
              <a:srgbClr val="000000">
                <a:alpha val="0"/>
              </a:srgbClr>
            </a:solidFill>
            <a:ln w="85725">
              <a:solidFill>
                <a:srgbClr val="231E1F"/>
              </a:solidFill>
            </a:ln>
          </p:spPr>
          <p:txBody>
            <a:bodyPr/>
            <a:lstStyle/>
            <a:p>
              <a:endParaRPr lang="en-I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65266" y="2086021"/>
            <a:ext cx="4262866" cy="888954"/>
            <a:chOff x="0" y="0"/>
            <a:chExt cx="5937427" cy="1238157"/>
          </a:xfrm>
        </p:grpSpPr>
        <p:sp>
          <p:nvSpPr>
            <p:cNvPr id="15" name="Freeform 15"/>
            <p:cNvSpPr/>
            <p:nvPr/>
          </p:nvSpPr>
          <p:spPr>
            <a:xfrm>
              <a:off x="0" y="0"/>
              <a:ext cx="5937427" cy="1238157"/>
            </a:xfrm>
            <a:custGeom>
              <a:avLst/>
              <a:gdLst/>
              <a:ahLst/>
              <a:cxnLst/>
              <a:rect l="l" t="t" r="r" b="b"/>
              <a:pathLst>
                <a:path w="5937427" h="1238157">
                  <a:moveTo>
                    <a:pt x="5812967" y="1238157"/>
                  </a:moveTo>
                  <a:lnTo>
                    <a:pt x="124460" y="1238157"/>
                  </a:lnTo>
                  <a:cubicBezTo>
                    <a:pt x="55880" y="1238157"/>
                    <a:pt x="0" y="1182277"/>
                    <a:pt x="0" y="1113697"/>
                  </a:cubicBezTo>
                  <a:lnTo>
                    <a:pt x="0" y="124460"/>
                  </a:lnTo>
                  <a:cubicBezTo>
                    <a:pt x="0" y="55880"/>
                    <a:pt x="55880" y="0"/>
                    <a:pt x="124460" y="0"/>
                  </a:cubicBezTo>
                  <a:lnTo>
                    <a:pt x="5812967" y="0"/>
                  </a:lnTo>
                  <a:cubicBezTo>
                    <a:pt x="5881547" y="0"/>
                    <a:pt x="5937427" y="55880"/>
                    <a:pt x="5937427" y="124460"/>
                  </a:cubicBezTo>
                  <a:lnTo>
                    <a:pt x="5937427" y="1113697"/>
                  </a:lnTo>
                  <a:cubicBezTo>
                    <a:pt x="5937427" y="1182277"/>
                    <a:pt x="5881547" y="1238157"/>
                    <a:pt x="5812967" y="1238157"/>
                  </a:cubicBezTo>
                  <a:close/>
                </a:path>
              </a:pathLst>
            </a:custGeom>
            <a:solidFill>
              <a:srgbClr val="5D0606"/>
            </a:solidFill>
          </p:spPr>
          <p:txBody>
            <a:bodyPr/>
            <a:lstStyle/>
            <a:p>
              <a:endParaRPr lang="en-IN"/>
            </a:p>
          </p:txBody>
        </p:sp>
      </p:grpSp>
      <p:grpSp>
        <p:nvGrpSpPr>
          <p:cNvPr id="16" name="Group 16"/>
          <p:cNvGrpSpPr/>
          <p:nvPr/>
        </p:nvGrpSpPr>
        <p:grpSpPr>
          <a:xfrm>
            <a:off x="1074111" y="5293523"/>
            <a:ext cx="9326555" cy="4139355"/>
            <a:chOff x="0" y="0"/>
            <a:chExt cx="2456377" cy="1090201"/>
          </a:xfrm>
        </p:grpSpPr>
        <p:sp>
          <p:nvSpPr>
            <p:cNvPr id="17" name="Freeform 17"/>
            <p:cNvSpPr/>
            <p:nvPr/>
          </p:nvSpPr>
          <p:spPr>
            <a:xfrm>
              <a:off x="0" y="0"/>
              <a:ext cx="2456377" cy="1090201"/>
            </a:xfrm>
            <a:custGeom>
              <a:avLst/>
              <a:gdLst/>
              <a:ahLst/>
              <a:cxnLst/>
              <a:rect l="l" t="t" r="r" b="b"/>
              <a:pathLst>
                <a:path w="2456377" h="1090201">
                  <a:moveTo>
                    <a:pt x="42335" y="0"/>
                  </a:moveTo>
                  <a:lnTo>
                    <a:pt x="2414042" y="0"/>
                  </a:lnTo>
                  <a:cubicBezTo>
                    <a:pt x="2425270" y="0"/>
                    <a:pt x="2436038" y="4460"/>
                    <a:pt x="2443977" y="12400"/>
                  </a:cubicBezTo>
                  <a:cubicBezTo>
                    <a:pt x="2451917" y="20339"/>
                    <a:pt x="2456377" y="31107"/>
                    <a:pt x="2456377" y="42335"/>
                  </a:cubicBezTo>
                  <a:lnTo>
                    <a:pt x="2456377" y="1047866"/>
                  </a:lnTo>
                  <a:cubicBezTo>
                    <a:pt x="2456377" y="1071247"/>
                    <a:pt x="2437423" y="1090201"/>
                    <a:pt x="2414042" y="1090201"/>
                  </a:cubicBezTo>
                  <a:lnTo>
                    <a:pt x="42335" y="1090201"/>
                  </a:lnTo>
                  <a:cubicBezTo>
                    <a:pt x="31107" y="1090201"/>
                    <a:pt x="20339" y="1085740"/>
                    <a:pt x="12400" y="1077801"/>
                  </a:cubicBezTo>
                  <a:cubicBezTo>
                    <a:pt x="4460" y="1069862"/>
                    <a:pt x="0" y="1059094"/>
                    <a:pt x="0" y="1047866"/>
                  </a:cubicBezTo>
                  <a:lnTo>
                    <a:pt x="0" y="42335"/>
                  </a:lnTo>
                  <a:cubicBezTo>
                    <a:pt x="0" y="31107"/>
                    <a:pt x="4460" y="20339"/>
                    <a:pt x="12400" y="12400"/>
                  </a:cubicBezTo>
                  <a:cubicBezTo>
                    <a:pt x="20339" y="4460"/>
                    <a:pt x="31107" y="0"/>
                    <a:pt x="42335" y="0"/>
                  </a:cubicBezTo>
                  <a:close/>
                </a:path>
              </a:pathLst>
            </a:custGeom>
            <a:solidFill>
              <a:srgbClr val="000000">
                <a:alpha val="0"/>
              </a:srgbClr>
            </a:solidFill>
            <a:ln w="85725">
              <a:solidFill>
                <a:srgbClr val="231E1F"/>
              </a:solidFill>
            </a:ln>
          </p:spPr>
          <p:txBody>
            <a:bodyPr/>
            <a:lstStyle/>
            <a:p>
              <a:endParaRPr lang="en-IN"/>
            </a:p>
          </p:txBody>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19854" y="4912607"/>
            <a:ext cx="4262866" cy="888954"/>
            <a:chOff x="0" y="0"/>
            <a:chExt cx="5937427" cy="1238157"/>
          </a:xfrm>
        </p:grpSpPr>
        <p:sp>
          <p:nvSpPr>
            <p:cNvPr id="20" name="Freeform 20"/>
            <p:cNvSpPr/>
            <p:nvPr/>
          </p:nvSpPr>
          <p:spPr>
            <a:xfrm>
              <a:off x="0" y="0"/>
              <a:ext cx="5937427" cy="1238157"/>
            </a:xfrm>
            <a:custGeom>
              <a:avLst/>
              <a:gdLst/>
              <a:ahLst/>
              <a:cxnLst/>
              <a:rect l="l" t="t" r="r" b="b"/>
              <a:pathLst>
                <a:path w="5937427" h="1238157">
                  <a:moveTo>
                    <a:pt x="5812967" y="1238157"/>
                  </a:moveTo>
                  <a:lnTo>
                    <a:pt x="124460" y="1238157"/>
                  </a:lnTo>
                  <a:cubicBezTo>
                    <a:pt x="55880" y="1238157"/>
                    <a:pt x="0" y="1182277"/>
                    <a:pt x="0" y="1113697"/>
                  </a:cubicBezTo>
                  <a:lnTo>
                    <a:pt x="0" y="124460"/>
                  </a:lnTo>
                  <a:cubicBezTo>
                    <a:pt x="0" y="55880"/>
                    <a:pt x="55880" y="0"/>
                    <a:pt x="124460" y="0"/>
                  </a:cubicBezTo>
                  <a:lnTo>
                    <a:pt x="5812967" y="0"/>
                  </a:lnTo>
                  <a:cubicBezTo>
                    <a:pt x="5881547" y="0"/>
                    <a:pt x="5937427" y="55880"/>
                    <a:pt x="5937427" y="124460"/>
                  </a:cubicBezTo>
                  <a:lnTo>
                    <a:pt x="5937427" y="1113697"/>
                  </a:lnTo>
                  <a:cubicBezTo>
                    <a:pt x="5937427" y="1182277"/>
                    <a:pt x="5881547" y="1238157"/>
                    <a:pt x="5812967" y="1238157"/>
                  </a:cubicBezTo>
                  <a:close/>
                </a:path>
              </a:pathLst>
            </a:custGeom>
            <a:solidFill>
              <a:srgbClr val="5D0606"/>
            </a:solidFill>
          </p:spPr>
          <p:txBody>
            <a:bodyPr/>
            <a:lstStyle/>
            <a:p>
              <a:endParaRPr lang="en-IN"/>
            </a:p>
          </p:txBody>
        </p:sp>
      </p:grpSp>
      <p:pic>
        <p:nvPicPr>
          <p:cNvPr id="21" name="Picture 21"/>
          <p:cNvPicPr>
            <a:picLocks noChangeAspect="1"/>
          </p:cNvPicPr>
          <p:nvPr/>
        </p:nvPicPr>
        <p:blipFill>
          <a:blip r:embed="rId3"/>
          <a:srcRect/>
          <a:stretch>
            <a:fillRect/>
          </a:stretch>
        </p:blipFill>
        <p:spPr>
          <a:xfrm>
            <a:off x="11166340" y="2329432"/>
            <a:ext cx="6092960" cy="5628136"/>
          </a:xfrm>
          <a:prstGeom prst="rect">
            <a:avLst/>
          </a:prstGeom>
        </p:spPr>
      </p:pic>
      <p:sp>
        <p:nvSpPr>
          <p:cNvPr id="22" name="TextBox 22"/>
          <p:cNvSpPr txBox="1"/>
          <p:nvPr/>
        </p:nvSpPr>
        <p:spPr>
          <a:xfrm>
            <a:off x="1376268" y="3101766"/>
            <a:ext cx="8903888" cy="1057275"/>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Canva Sans 1"/>
              </a:rPr>
              <a:t>White Manager Ratio vs. White Employee Ratio: </a:t>
            </a:r>
            <a:r>
              <a:rPr lang="en-US" sz="2999">
                <a:solidFill>
                  <a:srgbClr val="000000"/>
                </a:solidFill>
                <a:latin typeface="Canva Sans 1 Bold"/>
              </a:rPr>
              <a:t>Positive</a:t>
            </a:r>
            <a:r>
              <a:rPr lang="en-US" sz="2999">
                <a:solidFill>
                  <a:srgbClr val="000000"/>
                </a:solidFill>
                <a:latin typeface="Canva Sans 1"/>
              </a:rPr>
              <a:t> Correlation</a:t>
            </a:r>
          </a:p>
        </p:txBody>
      </p:sp>
      <p:sp>
        <p:nvSpPr>
          <p:cNvPr id="23" name="TextBox 23"/>
          <p:cNvSpPr txBox="1"/>
          <p:nvPr/>
        </p:nvSpPr>
        <p:spPr>
          <a:xfrm>
            <a:off x="2967361" y="49557"/>
            <a:ext cx="5159252" cy="1038225"/>
          </a:xfrm>
          <a:prstGeom prst="rect">
            <a:avLst/>
          </a:prstGeom>
        </p:spPr>
        <p:txBody>
          <a:bodyPr lIns="0" tIns="0" rIns="0" bIns="0" rtlCol="0" anchor="t">
            <a:spAutoFit/>
          </a:bodyPr>
          <a:lstStyle/>
          <a:p>
            <a:pPr>
              <a:lnSpc>
                <a:spcPts val="8400"/>
              </a:lnSpc>
              <a:spcBef>
                <a:spcPct val="0"/>
              </a:spcBef>
            </a:pPr>
            <a:r>
              <a:rPr lang="en-US" sz="6000">
                <a:solidFill>
                  <a:srgbClr val="000000"/>
                </a:solidFill>
                <a:latin typeface="Montserrat Classic Bold"/>
              </a:rPr>
              <a:t>Issue: Attract</a:t>
            </a:r>
          </a:p>
        </p:txBody>
      </p:sp>
      <p:sp>
        <p:nvSpPr>
          <p:cNvPr id="24" name="TextBox 24"/>
          <p:cNvSpPr txBox="1"/>
          <p:nvPr/>
        </p:nvSpPr>
        <p:spPr>
          <a:xfrm>
            <a:off x="2967361" y="1129911"/>
            <a:ext cx="10073822"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Extra-Bold"/>
              </a:rPr>
              <a:t>Like-Me Bias </a:t>
            </a:r>
          </a:p>
        </p:txBody>
      </p:sp>
      <p:sp>
        <p:nvSpPr>
          <p:cNvPr id="25" name="TextBox 25"/>
          <p:cNvSpPr txBox="1"/>
          <p:nvPr/>
        </p:nvSpPr>
        <p:spPr>
          <a:xfrm>
            <a:off x="2273242" y="2093491"/>
            <a:ext cx="3246913"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Issue</a:t>
            </a:r>
          </a:p>
        </p:txBody>
      </p:sp>
      <p:sp>
        <p:nvSpPr>
          <p:cNvPr id="26" name="TextBox 26"/>
          <p:cNvSpPr txBox="1"/>
          <p:nvPr/>
        </p:nvSpPr>
        <p:spPr>
          <a:xfrm>
            <a:off x="1376268" y="5925386"/>
            <a:ext cx="8537018" cy="2628900"/>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Canva Sans 1"/>
              </a:rPr>
              <a:t>Causes people to disproportionately </a:t>
            </a:r>
            <a:r>
              <a:rPr lang="en-US" sz="2999">
                <a:solidFill>
                  <a:srgbClr val="000000"/>
                </a:solidFill>
                <a:latin typeface="Canva Sans 1 Bold"/>
              </a:rPr>
              <a:t>favor individuals who are similar</a:t>
            </a:r>
            <a:r>
              <a:rPr lang="en-US" sz="2999">
                <a:solidFill>
                  <a:srgbClr val="000000"/>
                </a:solidFill>
                <a:latin typeface="Canva Sans 1"/>
              </a:rPr>
              <a:t> to themselves. </a:t>
            </a:r>
          </a:p>
          <a:p>
            <a:pPr marL="647697" lvl="1" indent="-323848" algn="l">
              <a:lnSpc>
                <a:spcPts val="4199"/>
              </a:lnSpc>
              <a:buFont typeface="Arial"/>
              <a:buChar char="•"/>
            </a:pPr>
            <a:r>
              <a:rPr lang="en-US" sz="2999">
                <a:solidFill>
                  <a:srgbClr val="000000"/>
                </a:solidFill>
                <a:latin typeface="Canva Sans 1"/>
              </a:rPr>
              <a:t>Similarities could be race, gender, nationality, career history, educational background, etc. </a:t>
            </a:r>
          </a:p>
        </p:txBody>
      </p:sp>
      <p:sp>
        <p:nvSpPr>
          <p:cNvPr id="27" name="TextBox 27"/>
          <p:cNvSpPr txBox="1"/>
          <p:nvPr/>
        </p:nvSpPr>
        <p:spPr>
          <a:xfrm>
            <a:off x="2227831" y="4920077"/>
            <a:ext cx="3246913"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Like-Me Bias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95912" y="0"/>
            <a:ext cx="4591825" cy="1087782"/>
            <a:chOff x="0" y="0"/>
            <a:chExt cx="1878396" cy="444983"/>
          </a:xfrm>
        </p:grpSpPr>
        <p:sp>
          <p:nvSpPr>
            <p:cNvPr id="3" name="Freeform 3"/>
            <p:cNvSpPr/>
            <p:nvPr/>
          </p:nvSpPr>
          <p:spPr>
            <a:xfrm>
              <a:off x="0" y="0"/>
              <a:ext cx="1878396" cy="444983"/>
            </a:xfrm>
            <a:custGeom>
              <a:avLst/>
              <a:gdLst/>
              <a:ahLst/>
              <a:cxnLst/>
              <a:rect l="l" t="t" r="r" b="b"/>
              <a:pathLst>
                <a:path w="1878396" h="444983">
                  <a:moveTo>
                    <a:pt x="203200" y="0"/>
                  </a:moveTo>
                  <a:lnTo>
                    <a:pt x="1878396" y="0"/>
                  </a:lnTo>
                  <a:lnTo>
                    <a:pt x="1675196" y="444983"/>
                  </a:lnTo>
                  <a:lnTo>
                    <a:pt x="0" y="444983"/>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72582" y="9905908"/>
            <a:ext cx="14801428" cy="1352066"/>
            <a:chOff x="0" y="0"/>
            <a:chExt cx="6673452" cy="609600"/>
          </a:xfrm>
        </p:grpSpPr>
        <p:sp>
          <p:nvSpPr>
            <p:cNvPr id="6" name="Freeform 6"/>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B20505"/>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244613" y="9905908"/>
            <a:ext cx="15018297" cy="1352066"/>
            <a:chOff x="0" y="0"/>
            <a:chExt cx="6771231" cy="609600"/>
          </a:xfrm>
        </p:grpSpPr>
        <p:sp>
          <p:nvSpPr>
            <p:cNvPr id="9" name="Freeform 9"/>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171717"/>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8700" y="2530498"/>
            <a:ext cx="9417378" cy="2020159"/>
            <a:chOff x="0" y="0"/>
            <a:chExt cx="2480297" cy="532058"/>
          </a:xfrm>
        </p:grpSpPr>
        <p:sp>
          <p:nvSpPr>
            <p:cNvPr id="12" name="Freeform 12"/>
            <p:cNvSpPr/>
            <p:nvPr/>
          </p:nvSpPr>
          <p:spPr>
            <a:xfrm>
              <a:off x="0" y="0"/>
              <a:ext cx="2480297" cy="532058"/>
            </a:xfrm>
            <a:custGeom>
              <a:avLst/>
              <a:gdLst/>
              <a:ahLst/>
              <a:cxnLst/>
              <a:rect l="l" t="t" r="r" b="b"/>
              <a:pathLst>
                <a:path w="2480297" h="532058">
                  <a:moveTo>
                    <a:pt x="41927" y="0"/>
                  </a:moveTo>
                  <a:lnTo>
                    <a:pt x="2438371" y="0"/>
                  </a:lnTo>
                  <a:cubicBezTo>
                    <a:pt x="2461526" y="0"/>
                    <a:pt x="2480297" y="18771"/>
                    <a:pt x="2480297" y="41927"/>
                  </a:cubicBezTo>
                  <a:lnTo>
                    <a:pt x="2480297" y="490132"/>
                  </a:lnTo>
                  <a:cubicBezTo>
                    <a:pt x="2480297" y="513287"/>
                    <a:pt x="2461526" y="532058"/>
                    <a:pt x="2438371" y="532058"/>
                  </a:cubicBezTo>
                  <a:lnTo>
                    <a:pt x="41927" y="532058"/>
                  </a:lnTo>
                  <a:cubicBezTo>
                    <a:pt x="18771" y="532058"/>
                    <a:pt x="0" y="513287"/>
                    <a:pt x="0" y="490132"/>
                  </a:cubicBezTo>
                  <a:lnTo>
                    <a:pt x="0" y="41927"/>
                  </a:lnTo>
                  <a:cubicBezTo>
                    <a:pt x="0" y="18771"/>
                    <a:pt x="18771" y="0"/>
                    <a:pt x="41927" y="0"/>
                  </a:cubicBezTo>
                  <a:close/>
                </a:path>
              </a:pathLst>
            </a:custGeom>
            <a:solidFill>
              <a:srgbClr val="000000">
                <a:alpha val="0"/>
              </a:srgbClr>
            </a:solidFill>
            <a:ln w="85725">
              <a:solidFill>
                <a:srgbClr val="231E1F"/>
              </a:solidFill>
            </a:ln>
          </p:spPr>
          <p:txBody>
            <a:bodyPr/>
            <a:lstStyle/>
            <a:p>
              <a:endParaRPr lang="en-I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65266" y="2086021"/>
            <a:ext cx="4262866" cy="888954"/>
            <a:chOff x="0" y="0"/>
            <a:chExt cx="5937427" cy="1238157"/>
          </a:xfrm>
        </p:grpSpPr>
        <p:sp>
          <p:nvSpPr>
            <p:cNvPr id="15" name="Freeform 15"/>
            <p:cNvSpPr/>
            <p:nvPr/>
          </p:nvSpPr>
          <p:spPr>
            <a:xfrm>
              <a:off x="0" y="0"/>
              <a:ext cx="5937427" cy="1238157"/>
            </a:xfrm>
            <a:custGeom>
              <a:avLst/>
              <a:gdLst/>
              <a:ahLst/>
              <a:cxnLst/>
              <a:rect l="l" t="t" r="r" b="b"/>
              <a:pathLst>
                <a:path w="5937427" h="1238157">
                  <a:moveTo>
                    <a:pt x="5812967" y="1238157"/>
                  </a:moveTo>
                  <a:lnTo>
                    <a:pt x="124460" y="1238157"/>
                  </a:lnTo>
                  <a:cubicBezTo>
                    <a:pt x="55880" y="1238157"/>
                    <a:pt x="0" y="1182277"/>
                    <a:pt x="0" y="1113697"/>
                  </a:cubicBezTo>
                  <a:lnTo>
                    <a:pt x="0" y="124460"/>
                  </a:lnTo>
                  <a:cubicBezTo>
                    <a:pt x="0" y="55880"/>
                    <a:pt x="55880" y="0"/>
                    <a:pt x="124460" y="0"/>
                  </a:cubicBezTo>
                  <a:lnTo>
                    <a:pt x="5812967" y="0"/>
                  </a:lnTo>
                  <a:cubicBezTo>
                    <a:pt x="5881547" y="0"/>
                    <a:pt x="5937427" y="55880"/>
                    <a:pt x="5937427" y="124460"/>
                  </a:cubicBezTo>
                  <a:lnTo>
                    <a:pt x="5937427" y="1113697"/>
                  </a:lnTo>
                  <a:cubicBezTo>
                    <a:pt x="5937427" y="1182277"/>
                    <a:pt x="5881547" y="1238157"/>
                    <a:pt x="5812967" y="1238157"/>
                  </a:cubicBezTo>
                  <a:close/>
                </a:path>
              </a:pathLst>
            </a:custGeom>
            <a:solidFill>
              <a:srgbClr val="5D0606"/>
            </a:solidFill>
          </p:spPr>
          <p:txBody>
            <a:bodyPr/>
            <a:lstStyle/>
            <a:p>
              <a:endParaRPr lang="en-IN"/>
            </a:p>
          </p:txBody>
        </p:sp>
      </p:grpSp>
      <p:grpSp>
        <p:nvGrpSpPr>
          <p:cNvPr id="16" name="Group 16"/>
          <p:cNvGrpSpPr/>
          <p:nvPr/>
        </p:nvGrpSpPr>
        <p:grpSpPr>
          <a:xfrm>
            <a:off x="1119523" y="5433284"/>
            <a:ext cx="9326555" cy="4139355"/>
            <a:chOff x="0" y="0"/>
            <a:chExt cx="2456377" cy="1090201"/>
          </a:xfrm>
        </p:grpSpPr>
        <p:sp>
          <p:nvSpPr>
            <p:cNvPr id="17" name="Freeform 17"/>
            <p:cNvSpPr/>
            <p:nvPr/>
          </p:nvSpPr>
          <p:spPr>
            <a:xfrm>
              <a:off x="0" y="0"/>
              <a:ext cx="2456377" cy="1090201"/>
            </a:xfrm>
            <a:custGeom>
              <a:avLst/>
              <a:gdLst/>
              <a:ahLst/>
              <a:cxnLst/>
              <a:rect l="l" t="t" r="r" b="b"/>
              <a:pathLst>
                <a:path w="2456377" h="1090201">
                  <a:moveTo>
                    <a:pt x="42335" y="0"/>
                  </a:moveTo>
                  <a:lnTo>
                    <a:pt x="2414042" y="0"/>
                  </a:lnTo>
                  <a:cubicBezTo>
                    <a:pt x="2425270" y="0"/>
                    <a:pt x="2436038" y="4460"/>
                    <a:pt x="2443977" y="12400"/>
                  </a:cubicBezTo>
                  <a:cubicBezTo>
                    <a:pt x="2451917" y="20339"/>
                    <a:pt x="2456377" y="31107"/>
                    <a:pt x="2456377" y="42335"/>
                  </a:cubicBezTo>
                  <a:lnTo>
                    <a:pt x="2456377" y="1047866"/>
                  </a:lnTo>
                  <a:cubicBezTo>
                    <a:pt x="2456377" y="1071247"/>
                    <a:pt x="2437423" y="1090201"/>
                    <a:pt x="2414042" y="1090201"/>
                  </a:cubicBezTo>
                  <a:lnTo>
                    <a:pt x="42335" y="1090201"/>
                  </a:lnTo>
                  <a:cubicBezTo>
                    <a:pt x="31107" y="1090201"/>
                    <a:pt x="20339" y="1085740"/>
                    <a:pt x="12400" y="1077801"/>
                  </a:cubicBezTo>
                  <a:cubicBezTo>
                    <a:pt x="4460" y="1069862"/>
                    <a:pt x="0" y="1059094"/>
                    <a:pt x="0" y="1047866"/>
                  </a:cubicBezTo>
                  <a:lnTo>
                    <a:pt x="0" y="42335"/>
                  </a:lnTo>
                  <a:cubicBezTo>
                    <a:pt x="0" y="31107"/>
                    <a:pt x="4460" y="20339"/>
                    <a:pt x="12400" y="12400"/>
                  </a:cubicBezTo>
                  <a:cubicBezTo>
                    <a:pt x="20339" y="4460"/>
                    <a:pt x="31107" y="0"/>
                    <a:pt x="42335" y="0"/>
                  </a:cubicBezTo>
                  <a:close/>
                </a:path>
              </a:pathLst>
            </a:custGeom>
            <a:solidFill>
              <a:srgbClr val="000000">
                <a:alpha val="0"/>
              </a:srgbClr>
            </a:solidFill>
            <a:ln w="85725">
              <a:solidFill>
                <a:srgbClr val="231E1F"/>
              </a:solidFill>
            </a:ln>
          </p:spPr>
          <p:txBody>
            <a:bodyPr/>
            <a:lstStyle/>
            <a:p>
              <a:endParaRPr lang="en-IN"/>
            </a:p>
          </p:txBody>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65266" y="4979465"/>
            <a:ext cx="4262866" cy="888954"/>
            <a:chOff x="0" y="0"/>
            <a:chExt cx="5937427" cy="1238157"/>
          </a:xfrm>
        </p:grpSpPr>
        <p:sp>
          <p:nvSpPr>
            <p:cNvPr id="20" name="Freeform 20"/>
            <p:cNvSpPr/>
            <p:nvPr/>
          </p:nvSpPr>
          <p:spPr>
            <a:xfrm>
              <a:off x="0" y="0"/>
              <a:ext cx="5937427" cy="1238157"/>
            </a:xfrm>
            <a:custGeom>
              <a:avLst/>
              <a:gdLst/>
              <a:ahLst/>
              <a:cxnLst/>
              <a:rect l="l" t="t" r="r" b="b"/>
              <a:pathLst>
                <a:path w="5937427" h="1238157">
                  <a:moveTo>
                    <a:pt x="5812967" y="1238157"/>
                  </a:moveTo>
                  <a:lnTo>
                    <a:pt x="124460" y="1238157"/>
                  </a:lnTo>
                  <a:cubicBezTo>
                    <a:pt x="55880" y="1238157"/>
                    <a:pt x="0" y="1182277"/>
                    <a:pt x="0" y="1113697"/>
                  </a:cubicBezTo>
                  <a:lnTo>
                    <a:pt x="0" y="124460"/>
                  </a:lnTo>
                  <a:cubicBezTo>
                    <a:pt x="0" y="55880"/>
                    <a:pt x="55880" y="0"/>
                    <a:pt x="124460" y="0"/>
                  </a:cubicBezTo>
                  <a:lnTo>
                    <a:pt x="5812967" y="0"/>
                  </a:lnTo>
                  <a:cubicBezTo>
                    <a:pt x="5881547" y="0"/>
                    <a:pt x="5937427" y="55880"/>
                    <a:pt x="5937427" y="124460"/>
                  </a:cubicBezTo>
                  <a:lnTo>
                    <a:pt x="5937427" y="1113697"/>
                  </a:lnTo>
                  <a:cubicBezTo>
                    <a:pt x="5937427" y="1182277"/>
                    <a:pt x="5881547" y="1238157"/>
                    <a:pt x="5812967" y="1238157"/>
                  </a:cubicBezTo>
                  <a:close/>
                </a:path>
              </a:pathLst>
            </a:custGeom>
            <a:solidFill>
              <a:srgbClr val="5D0606"/>
            </a:solidFill>
          </p:spPr>
          <p:txBody>
            <a:bodyPr/>
            <a:lstStyle/>
            <a:p>
              <a:endParaRPr lang="en-IN"/>
            </a:p>
          </p:txBody>
        </p:sp>
      </p:grpSp>
      <p:pic>
        <p:nvPicPr>
          <p:cNvPr id="21" name="Picture 21"/>
          <p:cNvPicPr>
            <a:picLocks noChangeAspect="1"/>
          </p:cNvPicPr>
          <p:nvPr/>
        </p:nvPicPr>
        <p:blipFill>
          <a:blip r:embed="rId3"/>
          <a:srcRect/>
          <a:stretch>
            <a:fillRect/>
          </a:stretch>
        </p:blipFill>
        <p:spPr>
          <a:xfrm>
            <a:off x="11777177" y="635993"/>
            <a:ext cx="4774329" cy="4377276"/>
          </a:xfrm>
          <a:prstGeom prst="rect">
            <a:avLst/>
          </a:prstGeom>
        </p:spPr>
      </p:pic>
      <p:pic>
        <p:nvPicPr>
          <p:cNvPr id="22" name="Picture 22"/>
          <p:cNvPicPr>
            <a:picLocks noChangeAspect="1"/>
          </p:cNvPicPr>
          <p:nvPr/>
        </p:nvPicPr>
        <p:blipFill>
          <a:blip r:embed="rId4"/>
          <a:srcRect/>
          <a:stretch>
            <a:fillRect/>
          </a:stretch>
        </p:blipFill>
        <p:spPr>
          <a:xfrm>
            <a:off x="11879008" y="5143500"/>
            <a:ext cx="4672499" cy="4429139"/>
          </a:xfrm>
          <a:prstGeom prst="rect">
            <a:avLst/>
          </a:prstGeom>
        </p:spPr>
      </p:pic>
      <p:sp>
        <p:nvSpPr>
          <p:cNvPr id="23" name="TextBox 23"/>
          <p:cNvSpPr txBox="1"/>
          <p:nvPr/>
        </p:nvSpPr>
        <p:spPr>
          <a:xfrm>
            <a:off x="1285445" y="3116903"/>
            <a:ext cx="8903888" cy="1057275"/>
          </a:xfrm>
          <a:prstGeom prst="rect">
            <a:avLst/>
          </a:prstGeom>
        </p:spPr>
        <p:txBody>
          <a:bodyPr lIns="0" tIns="0" rIns="0" bIns="0" rtlCol="0" anchor="t">
            <a:spAutoFit/>
          </a:bodyPr>
          <a:lstStyle/>
          <a:p>
            <a:pPr>
              <a:lnSpc>
                <a:spcPts val="4199"/>
              </a:lnSpc>
            </a:pPr>
            <a:r>
              <a:rPr lang="en-US" sz="2999">
                <a:solidFill>
                  <a:srgbClr val="000000"/>
                </a:solidFill>
                <a:latin typeface="Canva Sans 1"/>
              </a:rPr>
              <a:t>Female Employee Ratio vs. FT/PT Ratio: </a:t>
            </a:r>
          </a:p>
          <a:p>
            <a:pPr algn="l">
              <a:lnSpc>
                <a:spcPts val="4199"/>
              </a:lnSpc>
              <a:spcBef>
                <a:spcPct val="0"/>
              </a:spcBef>
            </a:pPr>
            <a:r>
              <a:rPr lang="en-US" sz="2999">
                <a:solidFill>
                  <a:srgbClr val="000000"/>
                </a:solidFill>
                <a:latin typeface="Canva Sans 1 Bold"/>
              </a:rPr>
              <a:t>Negative</a:t>
            </a:r>
            <a:r>
              <a:rPr lang="en-US" sz="2999">
                <a:solidFill>
                  <a:srgbClr val="000000"/>
                </a:solidFill>
                <a:latin typeface="Canva Sans 1"/>
              </a:rPr>
              <a:t> Correlation</a:t>
            </a:r>
          </a:p>
        </p:txBody>
      </p:sp>
      <p:sp>
        <p:nvSpPr>
          <p:cNvPr id="24" name="TextBox 24"/>
          <p:cNvSpPr txBox="1"/>
          <p:nvPr/>
        </p:nvSpPr>
        <p:spPr>
          <a:xfrm>
            <a:off x="2967361" y="49557"/>
            <a:ext cx="4947559" cy="103822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Montserrat Classic Bold"/>
              </a:rPr>
              <a:t>Issue: Retain</a:t>
            </a:r>
          </a:p>
        </p:txBody>
      </p:sp>
      <p:sp>
        <p:nvSpPr>
          <p:cNvPr id="25" name="TextBox 25"/>
          <p:cNvSpPr txBox="1"/>
          <p:nvPr/>
        </p:nvSpPr>
        <p:spPr>
          <a:xfrm>
            <a:off x="2967361" y="1129911"/>
            <a:ext cx="10277251"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Extra-Bold"/>
              </a:rPr>
              <a:t>Gender Bias</a:t>
            </a:r>
          </a:p>
        </p:txBody>
      </p:sp>
      <p:sp>
        <p:nvSpPr>
          <p:cNvPr id="26" name="TextBox 26"/>
          <p:cNvSpPr txBox="1"/>
          <p:nvPr/>
        </p:nvSpPr>
        <p:spPr>
          <a:xfrm>
            <a:off x="2273242" y="2093491"/>
            <a:ext cx="3246913"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Issue</a:t>
            </a:r>
          </a:p>
        </p:txBody>
      </p:sp>
      <p:sp>
        <p:nvSpPr>
          <p:cNvPr id="27" name="TextBox 27"/>
          <p:cNvSpPr txBox="1"/>
          <p:nvPr/>
        </p:nvSpPr>
        <p:spPr>
          <a:xfrm>
            <a:off x="1418905" y="6069088"/>
            <a:ext cx="8903888" cy="3152775"/>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Canva Sans 1 Bold"/>
              </a:rPr>
              <a:t>Gender bias </a:t>
            </a:r>
            <a:r>
              <a:rPr lang="en-US" sz="2999">
                <a:solidFill>
                  <a:srgbClr val="000000"/>
                </a:solidFill>
                <a:latin typeface="Canva Sans 1"/>
              </a:rPr>
              <a:t>might be a cause for hiring</a:t>
            </a:r>
            <a:r>
              <a:rPr lang="en-US" sz="2999">
                <a:solidFill>
                  <a:srgbClr val="000000"/>
                </a:solidFill>
                <a:latin typeface="Canva Sans 1 Bold"/>
              </a:rPr>
              <a:t> females </a:t>
            </a:r>
            <a:r>
              <a:rPr lang="en-US" sz="2999">
                <a:solidFill>
                  <a:srgbClr val="000000"/>
                </a:solidFill>
                <a:latin typeface="Canva Sans 1"/>
              </a:rPr>
              <a:t>more as </a:t>
            </a:r>
            <a:r>
              <a:rPr lang="en-US" sz="2999">
                <a:solidFill>
                  <a:srgbClr val="000000"/>
                </a:solidFill>
                <a:latin typeface="Canva Sans 1 Bold"/>
              </a:rPr>
              <a:t>part-time </a:t>
            </a:r>
            <a:r>
              <a:rPr lang="en-US" sz="2999">
                <a:solidFill>
                  <a:srgbClr val="000000"/>
                </a:solidFill>
                <a:latin typeface="Canva Sans 1"/>
              </a:rPr>
              <a:t>workers than full-time,</a:t>
            </a:r>
            <a:r>
              <a:rPr lang="en-US" sz="2999">
                <a:solidFill>
                  <a:srgbClr val="000000"/>
                </a:solidFill>
                <a:latin typeface="Canva Sans 1 Bold"/>
              </a:rPr>
              <a:t> </a:t>
            </a:r>
            <a:r>
              <a:rPr lang="en-US" sz="2999">
                <a:solidFill>
                  <a:srgbClr val="000000"/>
                </a:solidFill>
                <a:latin typeface="Canva Sans 1"/>
              </a:rPr>
              <a:t>due to </a:t>
            </a:r>
            <a:r>
              <a:rPr lang="en-US" sz="2999">
                <a:solidFill>
                  <a:srgbClr val="000000"/>
                </a:solidFill>
                <a:latin typeface="Canva Sans 1 Bold"/>
              </a:rPr>
              <a:t>stereotypes</a:t>
            </a:r>
            <a:r>
              <a:rPr lang="en-US" sz="2999">
                <a:solidFill>
                  <a:srgbClr val="000000"/>
                </a:solidFill>
                <a:latin typeface="Canva Sans 1"/>
              </a:rPr>
              <a:t> of women being </a:t>
            </a:r>
            <a:r>
              <a:rPr lang="en-US" sz="2999">
                <a:solidFill>
                  <a:srgbClr val="000000"/>
                </a:solidFill>
                <a:latin typeface="Canva Sans 1 Bold"/>
              </a:rPr>
              <a:t>less committed</a:t>
            </a:r>
            <a:r>
              <a:rPr lang="en-US" sz="2999">
                <a:solidFill>
                  <a:srgbClr val="000000"/>
                </a:solidFill>
                <a:latin typeface="Canva Sans 1"/>
              </a:rPr>
              <a:t> to their jobs which may lead to </a:t>
            </a:r>
            <a:r>
              <a:rPr lang="en-US" sz="2999">
                <a:solidFill>
                  <a:srgbClr val="000000"/>
                </a:solidFill>
                <a:latin typeface="Canva Sans 1 Bold"/>
              </a:rPr>
              <a:t>turnover</a:t>
            </a:r>
            <a:r>
              <a:rPr lang="en-US" sz="2999">
                <a:solidFill>
                  <a:srgbClr val="000000"/>
                </a:solidFill>
                <a:latin typeface="Canva Sans 1"/>
              </a:rPr>
              <a:t>. Yet, we see that </a:t>
            </a:r>
            <a:r>
              <a:rPr lang="en-US" sz="2999">
                <a:solidFill>
                  <a:srgbClr val="000000"/>
                </a:solidFill>
                <a:latin typeface="Canva Sans 1 Bold"/>
              </a:rPr>
              <a:t>Female Employee Ratio</a:t>
            </a:r>
            <a:r>
              <a:rPr lang="en-US" sz="2999">
                <a:solidFill>
                  <a:srgbClr val="000000"/>
                </a:solidFill>
                <a:latin typeface="Canva Sans 1"/>
              </a:rPr>
              <a:t> is positively correlated with </a:t>
            </a:r>
            <a:r>
              <a:rPr lang="en-US" sz="2999">
                <a:solidFill>
                  <a:srgbClr val="000000"/>
                </a:solidFill>
                <a:latin typeface="Canva Sans 1 Bold"/>
              </a:rPr>
              <a:t>Tenure</a:t>
            </a:r>
            <a:r>
              <a:rPr lang="en-US" sz="2999">
                <a:solidFill>
                  <a:srgbClr val="000000"/>
                </a:solidFill>
                <a:latin typeface="Canva Sans 1"/>
              </a:rPr>
              <a:t> (</a:t>
            </a:r>
            <a:r>
              <a:rPr lang="en-US" sz="2999">
                <a:solidFill>
                  <a:srgbClr val="0072C4"/>
                </a:solidFill>
                <a:latin typeface="Canva Sans 1 Bold"/>
              </a:rPr>
              <a:t>0.34</a:t>
            </a:r>
            <a:r>
              <a:rPr lang="en-US" sz="2999">
                <a:solidFill>
                  <a:srgbClr val="000000"/>
                </a:solidFill>
                <a:latin typeface="Canva Sans 1"/>
              </a:rPr>
              <a:t>). </a:t>
            </a:r>
          </a:p>
        </p:txBody>
      </p:sp>
      <p:sp>
        <p:nvSpPr>
          <p:cNvPr id="28" name="TextBox 28"/>
          <p:cNvSpPr txBox="1"/>
          <p:nvPr/>
        </p:nvSpPr>
        <p:spPr>
          <a:xfrm>
            <a:off x="2434665" y="4986934"/>
            <a:ext cx="2924068"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Gender Bias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74603" y="9768938"/>
            <a:ext cx="14801428" cy="1352066"/>
            <a:chOff x="0" y="0"/>
            <a:chExt cx="6673452" cy="609600"/>
          </a:xfrm>
        </p:grpSpPr>
        <p:sp>
          <p:nvSpPr>
            <p:cNvPr id="3" name="Freeform 3"/>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171717"/>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42592" y="9768938"/>
            <a:ext cx="15018297" cy="1352066"/>
            <a:chOff x="0" y="0"/>
            <a:chExt cx="6771231" cy="609600"/>
          </a:xfrm>
        </p:grpSpPr>
        <p:sp>
          <p:nvSpPr>
            <p:cNvPr id="6" name="Freeform 6"/>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B20505"/>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56783" y="7398584"/>
            <a:ext cx="15758111" cy="2167244"/>
            <a:chOff x="0" y="0"/>
            <a:chExt cx="4150284" cy="570797"/>
          </a:xfrm>
        </p:grpSpPr>
        <p:sp>
          <p:nvSpPr>
            <p:cNvPr id="9" name="Freeform 9"/>
            <p:cNvSpPr/>
            <p:nvPr/>
          </p:nvSpPr>
          <p:spPr>
            <a:xfrm>
              <a:off x="0" y="0"/>
              <a:ext cx="4150284" cy="570797"/>
            </a:xfrm>
            <a:custGeom>
              <a:avLst/>
              <a:gdLst/>
              <a:ahLst/>
              <a:cxnLst/>
              <a:rect l="l" t="t" r="r" b="b"/>
              <a:pathLst>
                <a:path w="4150284" h="570797">
                  <a:moveTo>
                    <a:pt x="25056" y="0"/>
                  </a:moveTo>
                  <a:lnTo>
                    <a:pt x="4125228" y="0"/>
                  </a:lnTo>
                  <a:cubicBezTo>
                    <a:pt x="4131873" y="0"/>
                    <a:pt x="4138247" y="2640"/>
                    <a:pt x="4142946" y="7339"/>
                  </a:cubicBezTo>
                  <a:cubicBezTo>
                    <a:pt x="4147645" y="12038"/>
                    <a:pt x="4150284" y="18411"/>
                    <a:pt x="4150284" y="25056"/>
                  </a:cubicBezTo>
                  <a:lnTo>
                    <a:pt x="4150284" y="545741"/>
                  </a:lnTo>
                  <a:cubicBezTo>
                    <a:pt x="4150284" y="552386"/>
                    <a:pt x="4147645" y="558759"/>
                    <a:pt x="4142946" y="563458"/>
                  </a:cubicBezTo>
                  <a:cubicBezTo>
                    <a:pt x="4138247" y="568157"/>
                    <a:pt x="4131873" y="570797"/>
                    <a:pt x="4125228" y="570797"/>
                  </a:cubicBezTo>
                  <a:lnTo>
                    <a:pt x="25056" y="570797"/>
                  </a:lnTo>
                  <a:cubicBezTo>
                    <a:pt x="18411" y="570797"/>
                    <a:pt x="12038" y="568157"/>
                    <a:pt x="7339" y="563458"/>
                  </a:cubicBezTo>
                  <a:cubicBezTo>
                    <a:pt x="2640" y="558759"/>
                    <a:pt x="0" y="552386"/>
                    <a:pt x="0" y="545741"/>
                  </a:cubicBezTo>
                  <a:lnTo>
                    <a:pt x="0" y="25056"/>
                  </a:lnTo>
                  <a:cubicBezTo>
                    <a:pt x="0" y="18411"/>
                    <a:pt x="2640" y="12038"/>
                    <a:pt x="7339" y="7339"/>
                  </a:cubicBezTo>
                  <a:cubicBezTo>
                    <a:pt x="12038" y="2640"/>
                    <a:pt x="18411" y="0"/>
                    <a:pt x="25056" y="0"/>
                  </a:cubicBezTo>
                  <a:close/>
                </a:path>
              </a:pathLst>
            </a:custGeom>
            <a:solidFill>
              <a:srgbClr val="000000">
                <a:alpha val="0"/>
              </a:srgbClr>
            </a:solidFill>
            <a:ln w="85725">
              <a:solidFill>
                <a:srgbClr val="5D0606"/>
              </a:solidFill>
            </a:ln>
          </p:spPr>
          <p:txBody>
            <a:bodyPr/>
            <a:lstStyle/>
            <a:p>
              <a:endParaRPr lang="en-I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r>
                <a:rPr lang="en-US" sz="1899">
                  <a:solidFill>
                    <a:srgbClr val="FFFFFF"/>
                  </a:solidFill>
                  <a:latin typeface="Canva Sans 1"/>
                </a:rPr>
                <a:t>sfdsfsdfsdfsdf</a:t>
              </a:r>
            </a:p>
          </p:txBody>
        </p:sp>
      </p:grpSp>
      <p:pic>
        <p:nvPicPr>
          <p:cNvPr id="11" name="Picture 11"/>
          <p:cNvPicPr>
            <a:picLocks noChangeAspect="1"/>
          </p:cNvPicPr>
          <p:nvPr/>
        </p:nvPicPr>
        <p:blipFill>
          <a:blip r:embed="rId3"/>
          <a:srcRect/>
          <a:stretch>
            <a:fillRect/>
          </a:stretch>
        </p:blipFill>
        <p:spPr>
          <a:xfrm>
            <a:off x="9398020" y="2404434"/>
            <a:ext cx="8278215" cy="4413125"/>
          </a:xfrm>
          <a:prstGeom prst="rect">
            <a:avLst/>
          </a:prstGeom>
        </p:spPr>
      </p:pic>
      <p:pic>
        <p:nvPicPr>
          <p:cNvPr id="12" name="Picture 12"/>
          <p:cNvPicPr>
            <a:picLocks noChangeAspect="1"/>
          </p:cNvPicPr>
          <p:nvPr/>
        </p:nvPicPr>
        <p:blipFill>
          <a:blip r:embed="rId4"/>
          <a:srcRect/>
          <a:stretch>
            <a:fillRect/>
          </a:stretch>
        </p:blipFill>
        <p:spPr>
          <a:xfrm>
            <a:off x="611765" y="2404434"/>
            <a:ext cx="8603169" cy="4413125"/>
          </a:xfrm>
          <a:prstGeom prst="rect">
            <a:avLst/>
          </a:prstGeom>
        </p:spPr>
      </p:pic>
      <p:sp>
        <p:nvSpPr>
          <p:cNvPr id="13" name="TextBox 13"/>
          <p:cNvSpPr txBox="1"/>
          <p:nvPr/>
        </p:nvSpPr>
        <p:spPr>
          <a:xfrm>
            <a:off x="1202725" y="1871034"/>
            <a:ext cx="8012209" cy="381000"/>
          </a:xfrm>
          <a:prstGeom prst="rect">
            <a:avLst/>
          </a:prstGeom>
        </p:spPr>
        <p:txBody>
          <a:bodyPr lIns="0" tIns="0" rIns="0" bIns="0" rtlCol="0" anchor="t">
            <a:spAutoFit/>
          </a:bodyPr>
          <a:lstStyle/>
          <a:p>
            <a:pPr>
              <a:lnSpc>
                <a:spcPts val="2999"/>
              </a:lnSpc>
            </a:pPr>
            <a:r>
              <a:rPr lang="en-US" sz="2499">
                <a:solidFill>
                  <a:srgbClr val="8B0202"/>
                </a:solidFill>
                <a:latin typeface="Canva Sans 1 Bold"/>
              </a:rPr>
              <a:t>% of Stores that hit the Monthly Revenue Target</a:t>
            </a:r>
          </a:p>
        </p:txBody>
      </p:sp>
      <p:sp>
        <p:nvSpPr>
          <p:cNvPr id="14" name="TextBox 14"/>
          <p:cNvSpPr txBox="1"/>
          <p:nvPr/>
        </p:nvSpPr>
        <p:spPr>
          <a:xfrm>
            <a:off x="9491683" y="1871034"/>
            <a:ext cx="8090891" cy="381000"/>
          </a:xfrm>
          <a:prstGeom prst="rect">
            <a:avLst/>
          </a:prstGeom>
        </p:spPr>
        <p:txBody>
          <a:bodyPr lIns="0" tIns="0" rIns="0" bIns="0" rtlCol="0" anchor="t">
            <a:spAutoFit/>
          </a:bodyPr>
          <a:lstStyle/>
          <a:p>
            <a:pPr>
              <a:lnSpc>
                <a:spcPts val="2999"/>
              </a:lnSpc>
            </a:pPr>
            <a:r>
              <a:rPr lang="en-US" sz="2499">
                <a:solidFill>
                  <a:srgbClr val="8B0202"/>
                </a:solidFill>
                <a:latin typeface="Canva Sans 1 Bold"/>
              </a:rPr>
              <a:t>Stores that hit Target vs Stores that didn't hit Target</a:t>
            </a:r>
          </a:p>
        </p:txBody>
      </p:sp>
      <p:sp>
        <p:nvSpPr>
          <p:cNvPr id="15" name="TextBox 15"/>
          <p:cNvSpPr txBox="1"/>
          <p:nvPr/>
        </p:nvSpPr>
        <p:spPr>
          <a:xfrm>
            <a:off x="1877799" y="7906537"/>
            <a:ext cx="14716080" cy="1438275"/>
          </a:xfrm>
          <a:prstGeom prst="rect">
            <a:avLst/>
          </a:prstGeom>
        </p:spPr>
        <p:txBody>
          <a:bodyPr lIns="0" tIns="0" rIns="0" bIns="0" rtlCol="0" anchor="t">
            <a:spAutoFit/>
          </a:bodyPr>
          <a:lstStyle/>
          <a:p>
            <a:pPr>
              <a:lnSpc>
                <a:spcPts val="2879"/>
              </a:lnSpc>
            </a:pPr>
            <a:r>
              <a:rPr lang="en-US" sz="2400">
                <a:solidFill>
                  <a:srgbClr val="000000"/>
                </a:solidFill>
                <a:latin typeface="Canva Sans 2"/>
              </a:rPr>
              <a:t>Setting unattainable Sales Revenue Target might affect the employee salary bonus and, thus, the motivation to stay in the company:</a:t>
            </a:r>
          </a:p>
          <a:p>
            <a:pPr marL="518160" lvl="1" indent="-259080">
              <a:lnSpc>
                <a:spcPts val="2879"/>
              </a:lnSpc>
              <a:buFont typeface="Arial"/>
              <a:buChar char="•"/>
            </a:pPr>
            <a:r>
              <a:rPr lang="en-US" sz="2400">
                <a:solidFill>
                  <a:srgbClr val="000000"/>
                </a:solidFill>
                <a:latin typeface="Canva Sans 2"/>
              </a:rPr>
              <a:t>Only a few stores were able to hit the monthly Revenue Target in the last 2 year period</a:t>
            </a:r>
          </a:p>
          <a:p>
            <a:pPr marL="518160" lvl="1" indent="-259080">
              <a:lnSpc>
                <a:spcPts val="2879"/>
              </a:lnSpc>
              <a:buFont typeface="Arial"/>
              <a:buChar char="•"/>
            </a:pPr>
            <a:r>
              <a:rPr lang="en-US" sz="2400">
                <a:solidFill>
                  <a:srgbClr val="000000"/>
                </a:solidFill>
                <a:latin typeface="Canva Sans 2"/>
              </a:rPr>
              <a:t>Stores that did </a:t>
            </a:r>
            <a:r>
              <a:rPr lang="en-US" sz="2400">
                <a:solidFill>
                  <a:srgbClr val="B80101"/>
                </a:solidFill>
                <a:latin typeface="Canva Sans 2 Bold"/>
              </a:rPr>
              <a:t>not hit</a:t>
            </a:r>
            <a:r>
              <a:rPr lang="en-US" sz="2400">
                <a:solidFill>
                  <a:srgbClr val="000000"/>
                </a:solidFill>
                <a:latin typeface="Canva Sans 2"/>
              </a:rPr>
              <a:t> the Revenue </a:t>
            </a:r>
            <a:r>
              <a:rPr lang="en-US" sz="2400">
                <a:solidFill>
                  <a:srgbClr val="B80101"/>
                </a:solidFill>
                <a:latin typeface="Canva Sans 2 Bold"/>
              </a:rPr>
              <a:t>Target</a:t>
            </a:r>
            <a:r>
              <a:rPr lang="en-US" sz="2400">
                <a:solidFill>
                  <a:srgbClr val="B80101"/>
                </a:solidFill>
                <a:latin typeface="Canva Sans 2"/>
              </a:rPr>
              <a:t> </a:t>
            </a:r>
            <a:r>
              <a:rPr lang="en-US" sz="2400">
                <a:solidFill>
                  <a:srgbClr val="000000"/>
                </a:solidFill>
                <a:latin typeface="Canva Sans 2"/>
              </a:rPr>
              <a:t>had a </a:t>
            </a:r>
            <a:r>
              <a:rPr lang="en-US" sz="2400">
                <a:solidFill>
                  <a:srgbClr val="B80101"/>
                </a:solidFill>
                <a:latin typeface="Canva Sans 2 Bold"/>
              </a:rPr>
              <a:t>higher Voluntary Turnover</a:t>
            </a:r>
            <a:r>
              <a:rPr lang="en-US" sz="2400">
                <a:solidFill>
                  <a:srgbClr val="000000"/>
                </a:solidFill>
                <a:latin typeface="Canva Sans 2"/>
              </a:rPr>
              <a:t> and </a:t>
            </a:r>
            <a:r>
              <a:rPr lang="en-US" sz="2400">
                <a:solidFill>
                  <a:srgbClr val="B80101"/>
                </a:solidFill>
                <a:latin typeface="Canva Sans 2 Bold"/>
              </a:rPr>
              <a:t>Layoff</a:t>
            </a:r>
            <a:r>
              <a:rPr lang="en-US" sz="2400">
                <a:solidFill>
                  <a:srgbClr val="000000"/>
                </a:solidFill>
                <a:latin typeface="Canva Sans 2"/>
              </a:rPr>
              <a:t> Rates </a:t>
            </a:r>
          </a:p>
        </p:txBody>
      </p:sp>
      <p:grpSp>
        <p:nvGrpSpPr>
          <p:cNvPr id="16" name="Group 16"/>
          <p:cNvGrpSpPr/>
          <p:nvPr/>
        </p:nvGrpSpPr>
        <p:grpSpPr>
          <a:xfrm>
            <a:off x="-2295912" y="0"/>
            <a:ext cx="4591825" cy="1087782"/>
            <a:chOff x="0" y="0"/>
            <a:chExt cx="1878396" cy="444983"/>
          </a:xfrm>
        </p:grpSpPr>
        <p:sp>
          <p:nvSpPr>
            <p:cNvPr id="17" name="Freeform 17"/>
            <p:cNvSpPr/>
            <p:nvPr/>
          </p:nvSpPr>
          <p:spPr>
            <a:xfrm>
              <a:off x="0" y="0"/>
              <a:ext cx="1878396" cy="444983"/>
            </a:xfrm>
            <a:custGeom>
              <a:avLst/>
              <a:gdLst/>
              <a:ahLst/>
              <a:cxnLst/>
              <a:rect l="l" t="t" r="r" b="b"/>
              <a:pathLst>
                <a:path w="1878396" h="444983">
                  <a:moveTo>
                    <a:pt x="203200" y="0"/>
                  </a:moveTo>
                  <a:lnTo>
                    <a:pt x="1878396" y="0"/>
                  </a:lnTo>
                  <a:lnTo>
                    <a:pt x="1675196" y="444983"/>
                  </a:lnTo>
                  <a:lnTo>
                    <a:pt x="0" y="444983"/>
                  </a:lnTo>
                  <a:lnTo>
                    <a:pt x="203200" y="0"/>
                  </a:lnTo>
                  <a:close/>
                </a:path>
              </a:pathLst>
            </a:custGeom>
            <a:solidFill>
              <a:srgbClr val="9D0D0D"/>
            </a:solidFill>
          </p:spPr>
          <p:txBody>
            <a:bodyPr/>
            <a:lstStyle/>
            <a:p>
              <a:endParaRPr lang="en-IN"/>
            </a:p>
          </p:txBody>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967361" y="49557"/>
            <a:ext cx="4932260" cy="103822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Montserrat Classic Bold"/>
              </a:rPr>
              <a:t>Issue: Retain</a:t>
            </a:r>
          </a:p>
        </p:txBody>
      </p:sp>
      <p:sp>
        <p:nvSpPr>
          <p:cNvPr id="20" name="TextBox 20"/>
          <p:cNvSpPr txBox="1"/>
          <p:nvPr/>
        </p:nvSpPr>
        <p:spPr>
          <a:xfrm>
            <a:off x="2967361" y="1129911"/>
            <a:ext cx="10073822"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Extra-Bold"/>
              </a:rPr>
              <a:t>Setting Unrealistic Targets</a:t>
            </a:r>
          </a:p>
        </p:txBody>
      </p:sp>
      <p:grpSp>
        <p:nvGrpSpPr>
          <p:cNvPr id="21" name="Group 21"/>
          <p:cNvGrpSpPr/>
          <p:nvPr/>
        </p:nvGrpSpPr>
        <p:grpSpPr>
          <a:xfrm>
            <a:off x="1718928" y="6912809"/>
            <a:ext cx="5637555" cy="888954"/>
            <a:chOff x="0" y="0"/>
            <a:chExt cx="7852128" cy="1238157"/>
          </a:xfrm>
        </p:grpSpPr>
        <p:sp>
          <p:nvSpPr>
            <p:cNvPr id="22" name="Freeform 22"/>
            <p:cNvSpPr/>
            <p:nvPr/>
          </p:nvSpPr>
          <p:spPr>
            <a:xfrm>
              <a:off x="0" y="0"/>
              <a:ext cx="7852128" cy="1238157"/>
            </a:xfrm>
            <a:custGeom>
              <a:avLst/>
              <a:gdLst/>
              <a:ahLst/>
              <a:cxnLst/>
              <a:rect l="l" t="t" r="r" b="b"/>
              <a:pathLst>
                <a:path w="7852128" h="1238157">
                  <a:moveTo>
                    <a:pt x="7727669" y="1238157"/>
                  </a:moveTo>
                  <a:lnTo>
                    <a:pt x="124460" y="1238157"/>
                  </a:lnTo>
                  <a:cubicBezTo>
                    <a:pt x="55880" y="1238157"/>
                    <a:pt x="0" y="1182277"/>
                    <a:pt x="0" y="1113697"/>
                  </a:cubicBezTo>
                  <a:lnTo>
                    <a:pt x="0" y="124460"/>
                  </a:lnTo>
                  <a:cubicBezTo>
                    <a:pt x="0" y="55880"/>
                    <a:pt x="55880" y="0"/>
                    <a:pt x="124460" y="0"/>
                  </a:cubicBezTo>
                  <a:lnTo>
                    <a:pt x="7727669" y="0"/>
                  </a:lnTo>
                  <a:cubicBezTo>
                    <a:pt x="7796248" y="0"/>
                    <a:pt x="7852128" y="55880"/>
                    <a:pt x="7852128" y="124460"/>
                  </a:cubicBezTo>
                  <a:lnTo>
                    <a:pt x="7852128" y="1113697"/>
                  </a:lnTo>
                  <a:cubicBezTo>
                    <a:pt x="7852128" y="1182277"/>
                    <a:pt x="7796248" y="1238157"/>
                    <a:pt x="7727669" y="1238157"/>
                  </a:cubicBezTo>
                  <a:close/>
                </a:path>
              </a:pathLst>
            </a:custGeom>
            <a:solidFill>
              <a:srgbClr val="5D0606"/>
            </a:solidFill>
          </p:spPr>
          <p:txBody>
            <a:bodyPr/>
            <a:lstStyle/>
            <a:p>
              <a:endParaRPr lang="en-IN"/>
            </a:p>
          </p:txBody>
        </p:sp>
      </p:grpSp>
      <p:sp>
        <p:nvSpPr>
          <p:cNvPr id="23" name="TextBox 23"/>
          <p:cNvSpPr txBox="1"/>
          <p:nvPr/>
        </p:nvSpPr>
        <p:spPr>
          <a:xfrm>
            <a:off x="1972916" y="6920278"/>
            <a:ext cx="5129579" cy="731140"/>
          </a:xfrm>
          <a:prstGeom prst="rect">
            <a:avLst/>
          </a:prstGeom>
        </p:spPr>
        <p:txBody>
          <a:bodyPr lIns="0" tIns="0" rIns="0" bIns="0" rtlCol="0" anchor="t">
            <a:spAutoFit/>
          </a:bodyPr>
          <a:lstStyle/>
          <a:p>
            <a:pPr marL="0" lvl="1" indent="0" algn="ctr">
              <a:lnSpc>
                <a:spcPts val="6122"/>
              </a:lnSpc>
              <a:spcBef>
                <a:spcPct val="0"/>
              </a:spcBef>
            </a:pPr>
            <a:r>
              <a:rPr lang="en-US" sz="3899">
                <a:solidFill>
                  <a:srgbClr val="E9E9E9"/>
                </a:solidFill>
                <a:latin typeface="Canva Sans 2 Bold"/>
              </a:rPr>
              <a:t>Unrealistic Targets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95912" y="0"/>
            <a:ext cx="4591825" cy="1087782"/>
            <a:chOff x="0" y="0"/>
            <a:chExt cx="1878396" cy="444983"/>
          </a:xfrm>
        </p:grpSpPr>
        <p:sp>
          <p:nvSpPr>
            <p:cNvPr id="3" name="Freeform 3"/>
            <p:cNvSpPr/>
            <p:nvPr/>
          </p:nvSpPr>
          <p:spPr>
            <a:xfrm>
              <a:off x="0" y="0"/>
              <a:ext cx="1878396" cy="444983"/>
            </a:xfrm>
            <a:custGeom>
              <a:avLst/>
              <a:gdLst/>
              <a:ahLst/>
              <a:cxnLst/>
              <a:rect l="l" t="t" r="r" b="b"/>
              <a:pathLst>
                <a:path w="1878396" h="444983">
                  <a:moveTo>
                    <a:pt x="203200" y="0"/>
                  </a:moveTo>
                  <a:lnTo>
                    <a:pt x="1878396" y="0"/>
                  </a:lnTo>
                  <a:lnTo>
                    <a:pt x="1675196" y="444983"/>
                  </a:lnTo>
                  <a:lnTo>
                    <a:pt x="0" y="444983"/>
                  </a:lnTo>
                  <a:lnTo>
                    <a:pt x="203200" y="0"/>
                  </a:lnTo>
                  <a:close/>
                </a:path>
              </a:pathLst>
            </a:custGeom>
            <a:solidFill>
              <a:srgbClr val="9D0D0D"/>
            </a:solidFill>
          </p:spPr>
          <p:txBody>
            <a:bodyPr/>
            <a:lstStyle/>
            <a:p>
              <a:endParaRPr lang="en-IN"/>
            </a:p>
          </p:txBody>
        </p:sp>
        <p:sp>
          <p:nvSpPr>
            <p:cNvPr id="4" name="TextBox 4"/>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72582" y="9905908"/>
            <a:ext cx="14801428" cy="1352066"/>
            <a:chOff x="0" y="0"/>
            <a:chExt cx="6673452" cy="609600"/>
          </a:xfrm>
        </p:grpSpPr>
        <p:sp>
          <p:nvSpPr>
            <p:cNvPr id="6" name="Freeform 6"/>
            <p:cNvSpPr/>
            <p:nvPr/>
          </p:nvSpPr>
          <p:spPr>
            <a:xfrm>
              <a:off x="0" y="0"/>
              <a:ext cx="6673452" cy="609600"/>
            </a:xfrm>
            <a:custGeom>
              <a:avLst/>
              <a:gdLst/>
              <a:ahLst/>
              <a:cxnLst/>
              <a:rect l="l" t="t" r="r" b="b"/>
              <a:pathLst>
                <a:path w="6673452" h="609600">
                  <a:moveTo>
                    <a:pt x="6470252" y="0"/>
                  </a:moveTo>
                  <a:lnTo>
                    <a:pt x="0" y="0"/>
                  </a:lnTo>
                  <a:lnTo>
                    <a:pt x="203200" y="609600"/>
                  </a:lnTo>
                  <a:lnTo>
                    <a:pt x="6673452" y="609600"/>
                  </a:lnTo>
                  <a:lnTo>
                    <a:pt x="6470252" y="0"/>
                  </a:lnTo>
                  <a:close/>
                </a:path>
              </a:pathLst>
            </a:custGeom>
            <a:solidFill>
              <a:srgbClr val="B20505"/>
            </a:solidFill>
          </p:spPr>
          <p:txBody>
            <a:bodyPr/>
            <a:lstStyle/>
            <a:p>
              <a:endParaRPr lang="en-IN"/>
            </a:p>
          </p:txBody>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244613" y="9905908"/>
            <a:ext cx="15018297" cy="1352066"/>
            <a:chOff x="0" y="0"/>
            <a:chExt cx="6771231" cy="609600"/>
          </a:xfrm>
        </p:grpSpPr>
        <p:sp>
          <p:nvSpPr>
            <p:cNvPr id="9" name="Freeform 9"/>
            <p:cNvSpPr/>
            <p:nvPr/>
          </p:nvSpPr>
          <p:spPr>
            <a:xfrm>
              <a:off x="0" y="0"/>
              <a:ext cx="6771231" cy="609600"/>
            </a:xfrm>
            <a:custGeom>
              <a:avLst/>
              <a:gdLst/>
              <a:ahLst/>
              <a:cxnLst/>
              <a:rect l="l" t="t" r="r" b="b"/>
              <a:pathLst>
                <a:path w="6771231" h="609600">
                  <a:moveTo>
                    <a:pt x="6568031" y="0"/>
                  </a:moveTo>
                  <a:lnTo>
                    <a:pt x="0" y="0"/>
                  </a:lnTo>
                  <a:lnTo>
                    <a:pt x="203200" y="609600"/>
                  </a:lnTo>
                  <a:lnTo>
                    <a:pt x="6771231" y="609600"/>
                  </a:lnTo>
                  <a:lnTo>
                    <a:pt x="6568031" y="0"/>
                  </a:lnTo>
                  <a:close/>
                </a:path>
              </a:pathLst>
            </a:custGeom>
            <a:solidFill>
              <a:srgbClr val="171717"/>
            </a:solidFill>
          </p:spPr>
          <p:txBody>
            <a:bodyPr/>
            <a:lstStyle/>
            <a:p>
              <a:endParaRPr lang="en-IN"/>
            </a:p>
          </p:txBody>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40351" y="7405023"/>
            <a:ext cx="17023581" cy="2286391"/>
            <a:chOff x="0" y="0"/>
            <a:chExt cx="4483577" cy="602177"/>
          </a:xfrm>
        </p:grpSpPr>
        <p:sp>
          <p:nvSpPr>
            <p:cNvPr id="12" name="Freeform 12"/>
            <p:cNvSpPr/>
            <p:nvPr/>
          </p:nvSpPr>
          <p:spPr>
            <a:xfrm>
              <a:off x="0" y="0"/>
              <a:ext cx="4483577" cy="602177"/>
            </a:xfrm>
            <a:custGeom>
              <a:avLst/>
              <a:gdLst/>
              <a:ahLst/>
              <a:cxnLst/>
              <a:rect l="l" t="t" r="r" b="b"/>
              <a:pathLst>
                <a:path w="4483577" h="602177">
                  <a:moveTo>
                    <a:pt x="23194" y="0"/>
                  </a:moveTo>
                  <a:lnTo>
                    <a:pt x="4460383" y="0"/>
                  </a:lnTo>
                  <a:cubicBezTo>
                    <a:pt x="4466534" y="0"/>
                    <a:pt x="4472434" y="2444"/>
                    <a:pt x="4476783" y="6793"/>
                  </a:cubicBezTo>
                  <a:cubicBezTo>
                    <a:pt x="4481133" y="11143"/>
                    <a:pt x="4483577" y="17042"/>
                    <a:pt x="4483577" y="23194"/>
                  </a:cubicBezTo>
                  <a:lnTo>
                    <a:pt x="4483577" y="578984"/>
                  </a:lnTo>
                  <a:cubicBezTo>
                    <a:pt x="4483577" y="585135"/>
                    <a:pt x="4481133" y="591034"/>
                    <a:pt x="4476783" y="595384"/>
                  </a:cubicBezTo>
                  <a:cubicBezTo>
                    <a:pt x="4472434" y="599734"/>
                    <a:pt x="4466534" y="602177"/>
                    <a:pt x="4460383" y="602177"/>
                  </a:cubicBezTo>
                  <a:lnTo>
                    <a:pt x="23194" y="602177"/>
                  </a:lnTo>
                  <a:cubicBezTo>
                    <a:pt x="17042" y="602177"/>
                    <a:pt x="11143" y="599734"/>
                    <a:pt x="6793" y="595384"/>
                  </a:cubicBezTo>
                  <a:cubicBezTo>
                    <a:pt x="2444" y="591034"/>
                    <a:pt x="0" y="585135"/>
                    <a:pt x="0" y="578984"/>
                  </a:cubicBezTo>
                  <a:lnTo>
                    <a:pt x="0" y="23194"/>
                  </a:lnTo>
                  <a:cubicBezTo>
                    <a:pt x="0" y="17042"/>
                    <a:pt x="2444" y="11143"/>
                    <a:pt x="6793" y="6793"/>
                  </a:cubicBezTo>
                  <a:cubicBezTo>
                    <a:pt x="11143" y="2444"/>
                    <a:pt x="17042" y="0"/>
                    <a:pt x="23194" y="0"/>
                  </a:cubicBezTo>
                  <a:close/>
                </a:path>
              </a:pathLst>
            </a:custGeom>
            <a:solidFill>
              <a:srgbClr val="000000">
                <a:alpha val="0"/>
              </a:srgbClr>
            </a:solidFill>
            <a:ln w="85725">
              <a:solidFill>
                <a:srgbClr val="5D0606"/>
              </a:solidFill>
            </a:ln>
          </p:spPr>
          <p:txBody>
            <a:bodyPr/>
            <a:lstStyle/>
            <a:p>
              <a:endParaRPr lang="en-IN"/>
            </a:p>
          </p:txBody>
        </p:sp>
        <p:sp>
          <p:nvSpPr>
            <p:cNvPr id="13" name="TextBox 13"/>
            <p:cNvSpPr txBox="1"/>
            <p:nvPr/>
          </p:nvSpPr>
          <p:spPr>
            <a:xfrm>
              <a:off x="16024" y="15984"/>
              <a:ext cx="4451528" cy="565524"/>
            </a:xfrm>
            <a:prstGeom prst="rect">
              <a:avLst/>
            </a:prstGeom>
          </p:spPr>
          <p:txBody>
            <a:bodyPr lIns="50800" tIns="50800" rIns="50800" bIns="50800" rtlCol="0" anchor="ctr"/>
            <a:lstStyle/>
            <a:p>
              <a:pPr marL="604515" lvl="1" indent="-302257">
                <a:lnSpc>
                  <a:spcPts val="3919"/>
                </a:lnSpc>
                <a:buFont typeface="Arial"/>
                <a:buChar char="•"/>
              </a:pPr>
              <a:r>
                <a:rPr lang="en-US" sz="2799" dirty="0">
                  <a:solidFill>
                    <a:srgbClr val="000000"/>
                  </a:solidFill>
                  <a:latin typeface="Canva Sans 1"/>
                </a:rPr>
                <a:t>Ratio of females &gt; .4 and &lt; .6 have been classified as '</a:t>
              </a:r>
              <a:r>
                <a:rPr lang="en-US" sz="2799" dirty="0">
                  <a:solidFill>
                    <a:srgbClr val="000000"/>
                  </a:solidFill>
                  <a:latin typeface="Canva Sans 1 Bold"/>
                </a:rPr>
                <a:t>more gender diverse</a:t>
              </a:r>
              <a:r>
                <a:rPr lang="en-US" sz="2799" dirty="0">
                  <a:solidFill>
                    <a:srgbClr val="000000"/>
                  </a:solidFill>
                  <a:latin typeface="Canva Sans 1"/>
                </a:rPr>
                <a:t>' group. </a:t>
              </a:r>
            </a:p>
            <a:p>
              <a:pPr marL="604515" lvl="1" indent="-302257">
                <a:lnSpc>
                  <a:spcPts val="3919"/>
                </a:lnSpc>
                <a:buFont typeface="Arial"/>
                <a:buChar char="•"/>
              </a:pPr>
              <a:r>
                <a:rPr lang="en-US" sz="2799" dirty="0">
                  <a:solidFill>
                    <a:srgbClr val="000000"/>
                  </a:solidFill>
                  <a:latin typeface="Canva Sans 1"/>
                </a:rPr>
                <a:t>Ratio of White employees &gt; .4 and &lt; .6  have been classified as '</a:t>
              </a:r>
              <a:r>
                <a:rPr lang="en-US" sz="2799" dirty="0">
                  <a:solidFill>
                    <a:srgbClr val="000000"/>
                  </a:solidFill>
                  <a:latin typeface="Canva Sans 1 Bold"/>
                </a:rPr>
                <a:t>more racially diverse</a:t>
              </a:r>
              <a:r>
                <a:rPr lang="en-US" sz="2799" dirty="0">
                  <a:solidFill>
                    <a:srgbClr val="000000"/>
                  </a:solidFill>
                  <a:latin typeface="Canva Sans 1"/>
                </a:rPr>
                <a:t>' group</a:t>
              </a:r>
            </a:p>
            <a:p>
              <a:pPr marL="604515" lvl="1" indent="-302257">
                <a:lnSpc>
                  <a:spcPts val="3919"/>
                </a:lnSpc>
                <a:buFont typeface="Arial"/>
                <a:buChar char="•"/>
              </a:pPr>
              <a:r>
                <a:rPr lang="en-US" sz="2799" dirty="0">
                  <a:solidFill>
                    <a:srgbClr val="000000"/>
                  </a:solidFill>
                  <a:latin typeface="Canva Sans 1"/>
                </a:rPr>
                <a:t>Out of the five </a:t>
              </a:r>
              <a:r>
                <a:rPr lang="en-US" sz="2799" dirty="0">
                  <a:solidFill>
                    <a:srgbClr val="000000"/>
                  </a:solidFill>
                  <a:latin typeface="Canva Sans 1 Bold"/>
                </a:rPr>
                <a:t>least revenue generating stores</a:t>
              </a:r>
              <a:r>
                <a:rPr lang="en-US" sz="2799" dirty="0">
                  <a:solidFill>
                    <a:srgbClr val="000000"/>
                  </a:solidFill>
                  <a:latin typeface="Canva Sans 1"/>
                </a:rPr>
                <a:t>, 4 have significantly </a:t>
              </a:r>
              <a:r>
                <a:rPr lang="en-US" sz="2799" dirty="0">
                  <a:solidFill>
                    <a:srgbClr val="000000"/>
                  </a:solidFill>
                  <a:latin typeface="Canva Sans 1 Bold"/>
                </a:rPr>
                <a:t>low gender diversity</a:t>
              </a:r>
              <a:r>
                <a:rPr lang="en-US" sz="2799" dirty="0">
                  <a:solidFill>
                    <a:srgbClr val="000000"/>
                  </a:solidFill>
                  <a:latin typeface="Canva Sans 1"/>
                </a:rPr>
                <a:t>. (Store no 1415, 3890, 8238, 8618).  </a:t>
              </a:r>
            </a:p>
          </p:txBody>
        </p:sp>
      </p:grpSp>
      <p:pic>
        <p:nvPicPr>
          <p:cNvPr id="14" name="Picture 14"/>
          <p:cNvPicPr>
            <a:picLocks noChangeAspect="1"/>
          </p:cNvPicPr>
          <p:nvPr/>
        </p:nvPicPr>
        <p:blipFill>
          <a:blip r:embed="rId3"/>
          <a:srcRect/>
          <a:stretch>
            <a:fillRect/>
          </a:stretch>
        </p:blipFill>
        <p:spPr>
          <a:xfrm>
            <a:off x="11770069" y="1747676"/>
            <a:ext cx="5672177" cy="5438273"/>
          </a:xfrm>
          <a:prstGeom prst="rect">
            <a:avLst/>
          </a:prstGeom>
        </p:spPr>
      </p:pic>
      <p:pic>
        <p:nvPicPr>
          <p:cNvPr id="15" name="Picture 15"/>
          <p:cNvPicPr>
            <a:picLocks noChangeAspect="1"/>
          </p:cNvPicPr>
          <p:nvPr/>
        </p:nvPicPr>
        <p:blipFill>
          <a:blip r:embed="rId4"/>
          <a:srcRect/>
          <a:stretch>
            <a:fillRect/>
          </a:stretch>
        </p:blipFill>
        <p:spPr>
          <a:xfrm>
            <a:off x="5709527" y="1747676"/>
            <a:ext cx="5868787" cy="5425302"/>
          </a:xfrm>
          <a:prstGeom prst="rect">
            <a:avLst/>
          </a:prstGeom>
        </p:spPr>
      </p:pic>
      <p:pic>
        <p:nvPicPr>
          <p:cNvPr id="16" name="Picture 16"/>
          <p:cNvPicPr>
            <a:picLocks noChangeAspect="1"/>
          </p:cNvPicPr>
          <p:nvPr/>
        </p:nvPicPr>
        <p:blipFill>
          <a:blip r:embed="rId5"/>
          <a:srcRect/>
          <a:stretch>
            <a:fillRect/>
          </a:stretch>
        </p:blipFill>
        <p:spPr>
          <a:xfrm>
            <a:off x="729407" y="1771067"/>
            <a:ext cx="4788366" cy="5414881"/>
          </a:xfrm>
          <a:prstGeom prst="rect">
            <a:avLst/>
          </a:prstGeom>
        </p:spPr>
      </p:pic>
      <p:sp>
        <p:nvSpPr>
          <p:cNvPr id="17" name="TextBox 17"/>
          <p:cNvSpPr txBox="1"/>
          <p:nvPr/>
        </p:nvSpPr>
        <p:spPr>
          <a:xfrm>
            <a:off x="2596080" y="49557"/>
            <a:ext cx="5843385" cy="103822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Montserrat Classic Bold"/>
              </a:rPr>
              <a:t>Issue: Diversity</a:t>
            </a:r>
          </a:p>
        </p:txBody>
      </p:sp>
      <p:sp>
        <p:nvSpPr>
          <p:cNvPr id="18" name="TextBox 18"/>
          <p:cNvSpPr txBox="1"/>
          <p:nvPr/>
        </p:nvSpPr>
        <p:spPr>
          <a:xfrm>
            <a:off x="2596080" y="1030632"/>
            <a:ext cx="15294792"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Extra-Bold"/>
              </a:rPr>
              <a:t>Why Diversity matters? How Diversity adds Value?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1988</Words>
  <Application>Microsoft Office PowerPoint</Application>
  <PresentationFormat>Custom</PresentationFormat>
  <Paragraphs>233</Paragraphs>
  <Slides>26</Slides>
  <Notes>11</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Canva Sans 1 Bold Italics</vt:lpstr>
      <vt:lpstr>Arial</vt:lpstr>
      <vt:lpstr>Montserrat Classic Bold</vt:lpstr>
      <vt:lpstr>Poppins Medium</vt:lpstr>
      <vt:lpstr>Montserrat Semi-Bold Bold</vt:lpstr>
      <vt:lpstr>Canva Sans 2 Bold</vt:lpstr>
      <vt:lpstr>Canva Sans 2</vt:lpstr>
      <vt:lpstr>Montserrat Classic</vt:lpstr>
      <vt:lpstr>Montserrat Extra-Bold</vt:lpstr>
      <vt:lpstr>Montserrat Semi-Bold</vt:lpstr>
      <vt:lpstr>Canva Sans 1 Bold</vt:lpstr>
      <vt:lpstr>Calibri</vt:lpstr>
      <vt:lpstr>Canva Sans 1</vt:lpstr>
      <vt:lpstr>Poppins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Considerations</dc:title>
  <cp:lastModifiedBy>tanmayjn@student.ubc.ca</cp:lastModifiedBy>
  <cp:revision>3</cp:revision>
  <dcterms:created xsi:type="dcterms:W3CDTF">2006-08-16T00:00:00Z</dcterms:created>
  <dcterms:modified xsi:type="dcterms:W3CDTF">2023-07-17T15:33:56Z</dcterms:modified>
  <dc:identifier>DAFU4C4bkLU</dc:identifier>
</cp:coreProperties>
</file>